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5" r:id="rId4"/>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F0D9F25-EC60-4C07-9CA0-C0282898CFD3}">
  <a:tblStyle styleId="{1F0D9F25-EC60-4C07-9CA0-C0282898CFD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1" Type="http://schemas.openxmlformats.org/officeDocument/2006/relationships/slide" Target="slides/slide34.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ikit-learn.org/stable/modules/gaussian_process.html#matern-kerne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csubs.com/video/yt%3AQZ0DtNFdDko/curse-of-dimensionality-georgia-tech-machine-learning/subtitles?lang=e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sz="1000">
                <a:solidFill>
                  <a:srgbClr val="515151"/>
                </a:solidFill>
                <a:highlight>
                  <a:srgbClr val="FFFFFF"/>
                </a:highlight>
                <a:latin typeface="Georgia"/>
                <a:ea typeface="Georgia"/>
                <a:cs typeface="Georgia"/>
                <a:sym typeface="Georgia"/>
              </a:rPr>
              <a:t>To compute a posterior expectation, we need a likelihood model for the samples from f, and a prior probability model on f. For the prior distribution, we assume that the loss function f can be described by a </a:t>
            </a:r>
            <a:r>
              <a:rPr i="1" lang="en-US" sz="1000">
                <a:solidFill>
                  <a:srgbClr val="515151"/>
                </a:solidFill>
                <a:highlight>
                  <a:srgbClr val="FFFFFF"/>
                </a:highlight>
                <a:latin typeface="Georgia"/>
                <a:ea typeface="Georgia"/>
                <a:cs typeface="Georgia"/>
                <a:sym typeface="Georgia"/>
              </a:rPr>
              <a:t>Gaussian process (GP)</a:t>
            </a:r>
            <a:r>
              <a:rPr lang="en-US" sz="1000">
                <a:solidFill>
                  <a:srgbClr val="515151"/>
                </a:solidFill>
                <a:highlight>
                  <a:srgbClr val="FFFFFF"/>
                </a:highlight>
                <a:latin typeface="Georgia"/>
                <a:ea typeface="Georgia"/>
                <a:cs typeface="Georgia"/>
                <a:sym typeface="Georgia"/>
              </a:rPr>
              <a:t>. </a:t>
            </a:r>
            <a:r>
              <a:rPr lang="en-US" sz="1000">
                <a:solidFill>
                  <a:srgbClr val="515151"/>
                </a:solidFill>
                <a:latin typeface="Georgia"/>
                <a:ea typeface="Georgia"/>
                <a:cs typeface="Georgia"/>
                <a:sym typeface="Georgia"/>
              </a:rPr>
              <a:t>We can think of a GP as a function that, instead of returning a scalar f(</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returns the mean and variance of a normal distribution over the possible values of ff at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a:t>
            </a:r>
            <a:endParaRPr sz="1000">
              <a:solidFill>
                <a:srgbClr val="515151"/>
              </a:solidFill>
              <a:latin typeface="Georgia"/>
              <a:ea typeface="Georgia"/>
              <a:cs typeface="Georgia"/>
              <a:sym typeface="Georgia"/>
            </a:endParaRPr>
          </a:p>
          <a:p>
            <a:pPr indent="0" lvl="0" marL="0" rtl="0">
              <a:lnSpc>
                <a:spcPct val="115000"/>
              </a:lnSpc>
              <a:spcBef>
                <a:spcPts val="0"/>
              </a:spcBef>
              <a:spcAft>
                <a:spcPts val="0"/>
              </a:spcAft>
              <a:buNone/>
            </a:pPr>
            <a:r>
              <a:rPr lang="en-US" sz="1000">
                <a:solidFill>
                  <a:srgbClr val="515151"/>
                </a:solidFill>
                <a:latin typeface="Georgia"/>
                <a:ea typeface="Georgia"/>
                <a:cs typeface="Georgia"/>
                <a:sym typeface="Georgia"/>
              </a:rPr>
              <a:t>A GP is a popular probability model, because it induces a posterior distribution over the loss function that is analytically tractable. This allows us to update our beliefs of what f looks like, after we have computed the loss for a new set of hyperparameters.</a:t>
            </a:r>
            <a:endParaRPr sz="1000">
              <a:solidFill>
                <a:srgbClr val="515151"/>
              </a:solidFill>
              <a:latin typeface="Georgia"/>
              <a:ea typeface="Georgia"/>
              <a:cs typeface="Georgia"/>
              <a:sym typeface="Georgia"/>
            </a:endParaRPr>
          </a:p>
          <a:p>
            <a:pPr indent="0" lvl="0" marL="0" rtl="0">
              <a:lnSpc>
                <a:spcPct val="115000"/>
              </a:lnSpc>
              <a:spcBef>
                <a:spcPts val="0"/>
              </a:spcBef>
              <a:spcAft>
                <a:spcPts val="0"/>
              </a:spcAft>
              <a:buNone/>
            </a:pPr>
            <a:r>
              <a:rPr lang="en-US" sz="1000">
                <a:solidFill>
                  <a:srgbClr val="515151"/>
                </a:solidFill>
                <a:highlight>
                  <a:srgbClr val="FFFFFF"/>
                </a:highlight>
                <a:latin typeface="Georgia"/>
                <a:ea typeface="Georgia"/>
                <a:cs typeface="Georgia"/>
                <a:sym typeface="Georgia"/>
              </a:rPr>
              <a:t>To find the best point to sample ff next from, we will choose the point that maximizes an </a:t>
            </a:r>
            <a:r>
              <a:rPr b="1" lang="en-US" sz="1000">
                <a:solidFill>
                  <a:srgbClr val="303030"/>
                </a:solidFill>
                <a:highlight>
                  <a:srgbClr val="FFFFFF"/>
                </a:highlight>
                <a:latin typeface="Georgia"/>
                <a:ea typeface="Georgia"/>
                <a:cs typeface="Georgia"/>
                <a:sym typeface="Georgia"/>
              </a:rPr>
              <a:t>acquisition function(utility)</a:t>
            </a:r>
            <a:r>
              <a:rPr lang="en-US" sz="1000">
                <a:solidFill>
                  <a:srgbClr val="515151"/>
                </a:solidFill>
                <a:highlight>
                  <a:srgbClr val="FFFFFF"/>
                </a:highlight>
                <a:latin typeface="Georgia"/>
                <a:ea typeface="Georgia"/>
                <a:cs typeface="Georgia"/>
                <a:sym typeface="Georgia"/>
              </a:rPr>
              <a:t>. This is a function of the posterior distribution over f, that describes the utility for all values of the hyperparameters. The values with the highest utility, will be the values for which we compute the loss next.</a:t>
            </a:r>
            <a:endParaRPr sz="1000">
              <a:solidFill>
                <a:srgbClr val="515151"/>
              </a:solidFill>
              <a:highlight>
                <a:srgbClr val="FFFFFF"/>
              </a:highlight>
              <a:latin typeface="Georgia"/>
              <a:ea typeface="Georgia"/>
              <a:cs typeface="Georgia"/>
              <a:sym typeface="Georgia"/>
            </a:endParaRPr>
          </a:p>
          <a:p>
            <a:pPr indent="0" lvl="0" marL="0" rtl="0">
              <a:lnSpc>
                <a:spcPct val="115000"/>
              </a:lnSpc>
              <a:spcBef>
                <a:spcPts val="0"/>
              </a:spcBef>
              <a:spcAft>
                <a:spcPts val="0"/>
              </a:spcAft>
              <a:buNone/>
            </a:pPr>
            <a:r>
              <a:rPr lang="en-US" sz="1000">
                <a:solidFill>
                  <a:srgbClr val="515151"/>
                </a:solidFill>
                <a:highlight>
                  <a:srgbClr val="FFFFFF"/>
                </a:highlight>
                <a:latin typeface="Georgia"/>
                <a:ea typeface="Georgia"/>
                <a:cs typeface="Georgia"/>
                <a:sym typeface="Georgia"/>
              </a:rPr>
              <a:t>EI: The nice thing about the expected improvement is, that we can actually compute this expectation under the GP model, by using integration by parts.</a:t>
            </a:r>
            <a:endParaRPr sz="1000">
              <a:solidFill>
                <a:srgbClr val="515151"/>
              </a:solidFill>
              <a:highlight>
                <a:srgbClr val="FFFFFF"/>
              </a:highlight>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EI is high when the (posterior) expected value of the loss μ(</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is higher than the current best value f(</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 or    (</a:t>
            </a:r>
            <a:r>
              <a:rPr b="1" lang="en-US" sz="1000">
                <a:solidFill>
                  <a:srgbClr val="515151"/>
                </a:solidFill>
                <a:latin typeface="Georgia"/>
                <a:ea typeface="Georgia"/>
                <a:cs typeface="Georgia"/>
                <a:sym typeface="Georgia"/>
              </a:rPr>
              <a:t>Exploit</a:t>
            </a:r>
            <a:r>
              <a:rPr lang="en-US" sz="1000">
                <a:solidFill>
                  <a:srgbClr val="515151"/>
                </a:solidFill>
                <a:latin typeface="Georgia"/>
                <a:ea typeface="Georgia"/>
                <a:cs typeface="Georgia"/>
                <a:sym typeface="Georgia"/>
              </a:rPr>
              <a:t>)</a:t>
            </a:r>
            <a:endParaRPr sz="1000">
              <a:solidFill>
                <a:srgbClr val="515151"/>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EI is high when the uncertainty σ(</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around the point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is high.  (</a:t>
            </a:r>
            <a:r>
              <a:rPr b="1" lang="en-US" sz="1000">
                <a:solidFill>
                  <a:srgbClr val="515151"/>
                </a:solidFill>
                <a:latin typeface="Georgia"/>
                <a:ea typeface="Georgia"/>
                <a:cs typeface="Georgia"/>
                <a:sym typeface="Georgia"/>
              </a:rPr>
              <a:t>Explore</a:t>
            </a:r>
            <a:r>
              <a:rPr lang="en-US" sz="1000">
                <a:solidFill>
                  <a:srgbClr val="515151"/>
                </a:solidFill>
                <a:latin typeface="Georgia"/>
                <a:ea typeface="Georgia"/>
                <a:cs typeface="Georgia"/>
                <a:sym typeface="Georgia"/>
              </a:rPr>
              <a:t>)</a:t>
            </a:r>
            <a:endParaRPr sz="1000">
              <a:solidFill>
                <a:srgbClr val="515151"/>
              </a:solidFill>
              <a:latin typeface="Georgia"/>
              <a:ea typeface="Georgia"/>
              <a:cs typeface="Georgia"/>
              <a:sym typeface="Georgia"/>
            </a:endParaRPr>
          </a:p>
          <a:p>
            <a:pPr indent="0" lvl="0" marL="0" rtl="0">
              <a:lnSpc>
                <a:spcPct val="115000"/>
              </a:lnSpc>
              <a:spcBef>
                <a:spcPts val="0"/>
              </a:spcBef>
              <a:spcAft>
                <a:spcPts val="0"/>
              </a:spcAft>
              <a:buNone/>
            </a:pPr>
            <a:r>
              <a:rPr lang="en-US" sz="1000">
                <a:solidFill>
                  <a:srgbClr val="515151"/>
                </a:solidFill>
                <a:latin typeface="Georgia"/>
                <a:ea typeface="Georgia"/>
                <a:cs typeface="Georgia"/>
                <a:sym typeface="Georgia"/>
              </a:rPr>
              <a:t>Intuitively, this makes sense. If we maximize the expected improvement, we will either sample from points for which we expect a higher value of f, or points in a region of f we haven’t explored yet (σ(</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is high). In other words, it trades off exploitation versus exploration.</a:t>
            </a:r>
            <a:endParaRPr sz="1000">
              <a:solidFill>
                <a:srgbClr val="515151"/>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Given observed values f(</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update the posterior expectation of f using the GP model.</a:t>
            </a:r>
            <a:endParaRPr sz="1000">
              <a:solidFill>
                <a:srgbClr val="515151"/>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Find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new that maximises the EI: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new=argmaxEI(</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a:t>
            </a:r>
            <a:endParaRPr sz="1000">
              <a:solidFill>
                <a:srgbClr val="515151"/>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Compute the value of f for the point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new.</a:t>
            </a:r>
            <a:endParaRPr sz="1000">
              <a:solidFill>
                <a:srgbClr val="515151"/>
              </a:solidFill>
              <a:latin typeface="Georgia"/>
              <a:ea typeface="Georgia"/>
              <a:cs typeface="Georgia"/>
              <a:sym typeface="Georgia"/>
            </a:endParaRPr>
          </a:p>
          <a:p>
            <a:pPr indent="0" lvl="0" marL="0" rtl="0">
              <a:lnSpc>
                <a:spcPct val="115000"/>
              </a:lnSpc>
              <a:spcBef>
                <a:spcPts val="0"/>
              </a:spcBef>
              <a:spcAft>
                <a:spcPts val="0"/>
              </a:spcAft>
              <a:buNone/>
            </a:pPr>
            <a:r>
              <a:t/>
            </a:r>
            <a:endParaRPr sz="1000">
              <a:solidFill>
                <a:srgbClr val="515151"/>
              </a:solidFill>
              <a:highlight>
                <a:srgbClr val="FFFFFF"/>
              </a:highlight>
              <a:latin typeface="Georgia"/>
              <a:ea typeface="Georgia"/>
              <a:cs typeface="Georgia"/>
              <a:sym typeface="Georgia"/>
            </a:endParaRPr>
          </a:p>
        </p:txBody>
      </p:sp>
      <p:sp>
        <p:nvSpPr>
          <p:cNvPr id="255" name="Shape 255"/>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US" sz="1000">
                <a:solidFill>
                  <a:srgbClr val="515151"/>
                </a:solidFill>
                <a:highlight>
                  <a:srgbClr val="FFFFFF"/>
                </a:highlight>
                <a:latin typeface="Georgia"/>
                <a:ea typeface="Georgia"/>
                <a:cs typeface="Georgia"/>
                <a:sym typeface="Georgia"/>
              </a:rPr>
              <a:t>EI: The nice thing about the expected improvement is, that we can actually compute this expectation under the GP model, by using integration by parts.</a:t>
            </a:r>
            <a:endParaRPr sz="1000">
              <a:solidFill>
                <a:srgbClr val="515151"/>
              </a:solidFill>
              <a:highlight>
                <a:srgbClr val="FFFFFF"/>
              </a:highlight>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EI is high when the (posterior) expected value of the loss μ(</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is higher than the current best value f(</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 or    (</a:t>
            </a:r>
            <a:r>
              <a:rPr b="1" lang="en-US" sz="1000">
                <a:solidFill>
                  <a:srgbClr val="515151"/>
                </a:solidFill>
                <a:latin typeface="Georgia"/>
                <a:ea typeface="Georgia"/>
                <a:cs typeface="Georgia"/>
                <a:sym typeface="Georgia"/>
              </a:rPr>
              <a:t>Exploit</a:t>
            </a:r>
            <a:r>
              <a:rPr lang="en-US" sz="1000">
                <a:solidFill>
                  <a:srgbClr val="515151"/>
                </a:solidFill>
                <a:latin typeface="Georgia"/>
                <a:ea typeface="Georgia"/>
                <a:cs typeface="Georgia"/>
                <a:sym typeface="Georgia"/>
              </a:rPr>
              <a:t>)</a:t>
            </a:r>
            <a:endParaRPr sz="1000">
              <a:solidFill>
                <a:srgbClr val="515151"/>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EI is high when the uncertainty σ(</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around the point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is high.  (</a:t>
            </a:r>
            <a:r>
              <a:rPr b="1" lang="en-US" sz="1000">
                <a:solidFill>
                  <a:srgbClr val="515151"/>
                </a:solidFill>
                <a:latin typeface="Georgia"/>
                <a:ea typeface="Georgia"/>
                <a:cs typeface="Georgia"/>
                <a:sym typeface="Georgia"/>
              </a:rPr>
              <a:t>Explore</a:t>
            </a:r>
            <a:r>
              <a:rPr lang="en-US" sz="1000">
                <a:solidFill>
                  <a:srgbClr val="515151"/>
                </a:solidFill>
                <a:latin typeface="Georgia"/>
                <a:ea typeface="Georgia"/>
                <a:cs typeface="Georgia"/>
                <a:sym typeface="Georgia"/>
              </a:rPr>
              <a:t>)</a:t>
            </a:r>
            <a:endParaRPr sz="1000">
              <a:solidFill>
                <a:srgbClr val="515151"/>
              </a:solidFill>
              <a:latin typeface="Georgia"/>
              <a:ea typeface="Georgia"/>
              <a:cs typeface="Georgia"/>
              <a:sym typeface="Georgia"/>
            </a:endParaRPr>
          </a:p>
          <a:p>
            <a:pPr indent="0" lvl="0" marL="0" rtl="0">
              <a:lnSpc>
                <a:spcPct val="115000"/>
              </a:lnSpc>
              <a:spcBef>
                <a:spcPts val="0"/>
              </a:spcBef>
              <a:spcAft>
                <a:spcPts val="0"/>
              </a:spcAft>
              <a:buNone/>
            </a:pPr>
            <a:r>
              <a:rPr lang="en-US" sz="1000">
                <a:solidFill>
                  <a:srgbClr val="515151"/>
                </a:solidFill>
                <a:latin typeface="Georgia"/>
                <a:ea typeface="Georgia"/>
                <a:cs typeface="Georgia"/>
                <a:sym typeface="Georgia"/>
              </a:rPr>
              <a:t>Intuitively, this makes sense. If we maximize the expected improvement, we will either sample from points for which we expect a higher value of f, or points in a region of f we haven’t explored yet (σ(</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is high). In other words, it trades off exploitation versus exploration.</a:t>
            </a:r>
            <a:endParaRPr sz="1000">
              <a:solidFill>
                <a:srgbClr val="515151"/>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Given observed values f(</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update the posterior expectation of f using the GP model.</a:t>
            </a:r>
            <a:endParaRPr sz="1000">
              <a:solidFill>
                <a:srgbClr val="515151"/>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Find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new that maximises the EI: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new=argmaxEI(</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a:t>
            </a:r>
            <a:endParaRPr sz="1000">
              <a:solidFill>
                <a:srgbClr val="515151"/>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Compute the value of f for the point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new.</a:t>
            </a:r>
            <a:endParaRPr sz="1000">
              <a:solidFill>
                <a:srgbClr val="515151"/>
              </a:solidFill>
              <a:latin typeface="Georgia"/>
              <a:ea typeface="Georgia"/>
              <a:cs typeface="Georgia"/>
              <a:sym typeface="Georgia"/>
            </a:endParaRPr>
          </a:p>
          <a:p>
            <a:pPr indent="0" lvl="0" marL="0" rtl="0">
              <a:lnSpc>
                <a:spcPct val="115000"/>
              </a:lnSpc>
              <a:spcBef>
                <a:spcPts val="0"/>
              </a:spcBef>
              <a:spcAft>
                <a:spcPts val="0"/>
              </a:spcAft>
              <a:buNone/>
            </a:pPr>
            <a:r>
              <a:t/>
            </a:r>
            <a:endParaRPr sz="1000">
              <a:solidFill>
                <a:srgbClr val="515151"/>
              </a:solidFill>
              <a:highlight>
                <a:srgbClr val="FFFFFF"/>
              </a:highlight>
              <a:latin typeface="Georgia"/>
              <a:ea typeface="Georgia"/>
              <a:cs typeface="Georgia"/>
              <a:sym typeface="Georgia"/>
            </a:endParaRPr>
          </a:p>
        </p:txBody>
      </p:sp>
      <p:sp>
        <p:nvSpPr>
          <p:cNvPr id="263" name="Shape 263"/>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sz="1000">
                <a:latin typeface="Arial"/>
                <a:ea typeface="Arial"/>
                <a:cs typeface="Arial"/>
                <a:sym typeface="Arial"/>
              </a:rPr>
              <a:t>fixed acidity, volatile acidity, citric acid, residual sugar, chlorides, free sulfur dioxide, total sulfur dioxide, density, pH, sulphates, alcohol </a:t>
            </a:r>
            <a:endParaRPr sz="1000">
              <a:latin typeface="Arial"/>
              <a:ea typeface="Arial"/>
              <a:cs typeface="Arial"/>
              <a:sym typeface="Arial"/>
            </a:endParaRPr>
          </a:p>
          <a:p>
            <a:pPr indent="0" lvl="0" marL="0" rtl="0" algn="just">
              <a:lnSpc>
                <a:spcPct val="115000"/>
              </a:lnSpc>
              <a:spcBef>
                <a:spcPts val="0"/>
              </a:spcBef>
              <a:spcAft>
                <a:spcPts val="0"/>
              </a:spcAft>
              <a:buNone/>
            </a:pPr>
            <a:r>
              <a:rPr lang="en-US" sz="1000">
                <a:latin typeface="Arial"/>
                <a:ea typeface="Arial"/>
                <a:cs typeface="Arial"/>
                <a:sym typeface="Arial"/>
              </a:rPr>
              <a:t>sepal length in cm, sepal width in cm, petal length in cm, petal width in cm </a:t>
            </a:r>
            <a:endParaRPr sz="1000"/>
          </a:p>
        </p:txBody>
      </p:sp>
      <p:sp>
        <p:nvSpPr>
          <p:cNvPr id="272" name="Shape 27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Shape 28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highlight>
                  <a:srgbClr val="FFFFFF"/>
                </a:highlight>
                <a:latin typeface="Times New Roman"/>
                <a:ea typeface="Times New Roman"/>
                <a:cs typeface="Times New Roman"/>
                <a:sym typeface="Times New Roman"/>
              </a:rPr>
              <a:t>SVR algorithm is sensitive to users' defined free parameters. The involved hyperparameters of SVR model consist of penalty parameter </a:t>
            </a:r>
            <a:r>
              <a:rPr b="0" i="1" lang="en-US" sz="1200" u="none" cap="none" strike="noStrike">
                <a:solidFill>
                  <a:schemeClr val="dk1"/>
                </a:solidFill>
                <a:highlight>
                  <a:srgbClr val="FFFFFF"/>
                </a:highlight>
                <a:latin typeface="Times New Roman"/>
                <a:ea typeface="Times New Roman"/>
                <a:cs typeface="Times New Roman"/>
                <a:sym typeface="Times New Roman"/>
              </a:rPr>
              <a:t>C</a:t>
            </a:r>
            <a:r>
              <a:rPr b="0" i="0" lang="en-US" sz="1200" u="none" cap="none" strike="noStrike">
                <a:solidFill>
                  <a:schemeClr val="dk1"/>
                </a:solidFill>
                <a:highlight>
                  <a:srgbClr val="FFFFFF"/>
                </a:highlight>
                <a:latin typeface="Times New Roman"/>
                <a:ea typeface="Times New Roman"/>
                <a:cs typeface="Times New Roman"/>
                <a:sym typeface="Times New Roman"/>
              </a:rPr>
              <a:t>, insensitive loss function parameter </a:t>
            </a:r>
            <a:r>
              <a:rPr b="0" i="1" lang="en-US" sz="1200" u="none" cap="none" strike="noStrike">
                <a:solidFill>
                  <a:schemeClr val="dk1"/>
                </a:solidFill>
                <a:highlight>
                  <a:srgbClr val="FFFFFF"/>
                </a:highlight>
                <a:latin typeface="Times New Roman"/>
                <a:ea typeface="Times New Roman"/>
                <a:cs typeface="Times New Roman"/>
                <a:sym typeface="Times New Roman"/>
              </a:rPr>
              <a:t>ε</a:t>
            </a:r>
            <a:r>
              <a:rPr b="0" i="0" lang="en-US" sz="1200" u="none" cap="none" strike="noStrike">
                <a:solidFill>
                  <a:schemeClr val="dk1"/>
                </a:solidFill>
                <a:highlight>
                  <a:srgbClr val="FFFFFF"/>
                </a:highlight>
                <a:latin typeface="Times New Roman"/>
                <a:ea typeface="Times New Roman"/>
                <a:cs typeface="Times New Roman"/>
                <a:sym typeface="Times New Roman"/>
              </a:rPr>
              <a:t>, and the parameter </a:t>
            </a:r>
            <a:r>
              <a:rPr b="0" i="1" lang="en-US" sz="1200" u="none" cap="none" strike="noStrike">
                <a:solidFill>
                  <a:schemeClr val="dk1"/>
                </a:solidFill>
                <a:highlight>
                  <a:srgbClr val="FFFFFF"/>
                </a:highlight>
                <a:latin typeface="Times New Roman"/>
                <a:ea typeface="Times New Roman"/>
                <a:cs typeface="Times New Roman"/>
                <a:sym typeface="Times New Roman"/>
              </a:rPr>
              <a:t>σ</a:t>
            </a:r>
            <a:r>
              <a:rPr b="0" i="0" lang="en-US" sz="1200" u="none" cap="none" strike="noStrike">
                <a:solidFill>
                  <a:schemeClr val="dk1"/>
                </a:solidFill>
                <a:highlight>
                  <a:srgbClr val="FFFFFF"/>
                </a:highlight>
                <a:latin typeface="Times New Roman"/>
                <a:ea typeface="Times New Roman"/>
                <a:cs typeface="Times New Roman"/>
                <a:sym typeface="Times New Roman"/>
              </a:rPr>
              <a:t> for kernel function. Inappropriate parameters in SVR can lead to overfitting or underfitting problems. How to properly set the hyperparameters is a major task, which has a significant impact on the optimal generalization performance and the SVR regression accuracy</a:t>
            </a:r>
            <a:endParaRPr b="0" i="0" sz="1200" u="none" cap="none" strike="noStrike">
              <a:solidFill>
                <a:schemeClr val="dk1"/>
              </a:solidFill>
              <a:latin typeface="Calibri"/>
              <a:ea typeface="Calibri"/>
              <a:cs typeface="Calibri"/>
              <a:sym typeface="Calibri"/>
            </a:endParaRPr>
          </a:p>
        </p:txBody>
      </p:sp>
      <p:sp>
        <p:nvSpPr>
          <p:cNvPr id="281" name="Shape 28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highlight>
                  <a:srgbClr val="FFFFFF"/>
                </a:highlight>
                <a:latin typeface="Times New Roman"/>
                <a:ea typeface="Times New Roman"/>
                <a:cs typeface="Times New Roman"/>
                <a:sym typeface="Times New Roman"/>
              </a:rPr>
              <a:t>The penalty parameter </a:t>
            </a:r>
            <a:r>
              <a:rPr i="1" lang="en-US">
                <a:highlight>
                  <a:srgbClr val="FFFFFF"/>
                </a:highlight>
                <a:latin typeface="Times New Roman"/>
                <a:ea typeface="Times New Roman"/>
                <a:cs typeface="Times New Roman"/>
                <a:sym typeface="Times New Roman"/>
              </a:rPr>
              <a:t>C </a:t>
            </a:r>
            <a:r>
              <a:rPr lang="en-US">
                <a:highlight>
                  <a:srgbClr val="FFFFFF"/>
                </a:highlight>
                <a:latin typeface="Times New Roman"/>
                <a:ea typeface="Times New Roman"/>
                <a:cs typeface="Times New Roman"/>
                <a:sym typeface="Times New Roman"/>
              </a:rPr>
              <a:t>controls the degree of punishing the samples whose errors go beyond the given value. The insensitive parameter </a:t>
            </a:r>
            <a:r>
              <a:rPr i="1" lang="en-US">
                <a:highlight>
                  <a:srgbClr val="FFFFFF"/>
                </a:highlight>
                <a:latin typeface="Times New Roman"/>
                <a:ea typeface="Times New Roman"/>
                <a:cs typeface="Times New Roman"/>
                <a:sym typeface="Times New Roman"/>
              </a:rPr>
              <a:t>ε</a:t>
            </a:r>
            <a:r>
              <a:rPr lang="en-US">
                <a:highlight>
                  <a:srgbClr val="FFFFFF"/>
                </a:highlight>
                <a:latin typeface="Times New Roman"/>
                <a:ea typeface="Times New Roman"/>
                <a:cs typeface="Times New Roman"/>
                <a:sym typeface="Times New Roman"/>
              </a:rPr>
              <a:t> controls the width of the </a:t>
            </a:r>
            <a:r>
              <a:rPr i="1" lang="en-US">
                <a:highlight>
                  <a:srgbClr val="FFFFFF"/>
                </a:highlight>
                <a:latin typeface="Times New Roman"/>
                <a:ea typeface="Times New Roman"/>
                <a:cs typeface="Times New Roman"/>
                <a:sym typeface="Times New Roman"/>
              </a:rPr>
              <a:t>ε</a:t>
            </a:r>
            <a:r>
              <a:rPr lang="en-US">
                <a:highlight>
                  <a:srgbClr val="FFFFFF"/>
                </a:highlight>
                <a:latin typeface="Times New Roman"/>
                <a:ea typeface="Times New Roman"/>
                <a:cs typeface="Times New Roman"/>
                <a:sym typeface="Times New Roman"/>
              </a:rPr>
              <a:t>-insensitive zone used to fit the training data. The value of </a:t>
            </a:r>
            <a:r>
              <a:rPr i="1" lang="en-US">
                <a:highlight>
                  <a:srgbClr val="FFFFFF"/>
                </a:highlight>
                <a:latin typeface="Times New Roman"/>
                <a:ea typeface="Times New Roman"/>
                <a:cs typeface="Times New Roman"/>
                <a:sym typeface="Times New Roman"/>
              </a:rPr>
              <a:t>ε</a:t>
            </a:r>
            <a:r>
              <a:rPr lang="en-US">
                <a:highlight>
                  <a:srgbClr val="FFFFFF"/>
                </a:highlight>
                <a:latin typeface="Times New Roman"/>
                <a:ea typeface="Times New Roman"/>
                <a:cs typeface="Times New Roman"/>
                <a:sym typeface="Times New Roman"/>
              </a:rPr>
              <a:t> can enhance the generalization capability; with the increase of </a:t>
            </a:r>
            <a:r>
              <a:rPr i="1" lang="en-US">
                <a:highlight>
                  <a:srgbClr val="FFFFFF"/>
                </a:highlight>
                <a:latin typeface="Times New Roman"/>
                <a:ea typeface="Times New Roman"/>
                <a:cs typeface="Times New Roman"/>
                <a:sym typeface="Times New Roman"/>
              </a:rPr>
              <a:t>ε</a:t>
            </a:r>
            <a:r>
              <a:rPr lang="en-US">
                <a:highlight>
                  <a:srgbClr val="FFFFFF"/>
                </a:highlight>
                <a:latin typeface="Times New Roman"/>
                <a:ea typeface="Times New Roman"/>
                <a:cs typeface="Times New Roman"/>
                <a:sym typeface="Times New Roman"/>
              </a:rPr>
              <a:t>, the number of support vectors will decrease, and the algorithmic computation complexity will also reduce. The bandwidth </a:t>
            </a:r>
            <a:r>
              <a:rPr i="1" lang="en-US">
                <a:highlight>
                  <a:srgbClr val="FFFFFF"/>
                </a:highlight>
                <a:latin typeface="Times New Roman"/>
                <a:ea typeface="Times New Roman"/>
                <a:cs typeface="Times New Roman"/>
                <a:sym typeface="Times New Roman"/>
              </a:rPr>
              <a:t>σ</a:t>
            </a:r>
            <a:r>
              <a:rPr lang="en-US">
                <a:highlight>
                  <a:srgbClr val="FFFFFF"/>
                </a:highlight>
                <a:latin typeface="Times New Roman"/>
                <a:ea typeface="Times New Roman"/>
                <a:cs typeface="Times New Roman"/>
                <a:sym typeface="Times New Roman"/>
              </a:rPr>
              <a:t> of the kernel function has a great influence on the performance of learning machine.</a:t>
            </a:r>
            <a:endParaRPr/>
          </a:p>
        </p:txBody>
      </p:sp>
      <p:sp>
        <p:nvSpPr>
          <p:cNvPr id="290" name="Shape 290"/>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sz="1000">
                <a:solidFill>
                  <a:srgbClr val="515151"/>
                </a:solidFill>
                <a:highlight>
                  <a:srgbClr val="FFFFFF"/>
                </a:highlight>
                <a:latin typeface="Georgia"/>
                <a:ea typeface="Georgia"/>
                <a:cs typeface="Georgia"/>
                <a:sym typeface="Georgia"/>
              </a:rPr>
              <a:t>For the underlying GP, we’ll assume a </a:t>
            </a:r>
            <a:r>
              <a:rPr lang="en-US" sz="1000" u="sng">
                <a:solidFill>
                  <a:srgbClr val="268BD2"/>
                </a:solidFill>
                <a:highlight>
                  <a:srgbClr val="FFFFFF"/>
                </a:highlight>
                <a:latin typeface="Georgia"/>
                <a:ea typeface="Georgia"/>
                <a:cs typeface="Georgia"/>
                <a:sym typeface="Georgia"/>
                <a:hlinkClick r:id="rId2"/>
              </a:rPr>
              <a:t>Matern</a:t>
            </a:r>
            <a:r>
              <a:rPr lang="en-US" sz="1000">
                <a:solidFill>
                  <a:srgbClr val="515151"/>
                </a:solidFill>
                <a:highlight>
                  <a:srgbClr val="FFFFFF"/>
                </a:highlight>
                <a:latin typeface="Georgia"/>
                <a:ea typeface="Georgia"/>
                <a:cs typeface="Georgia"/>
                <a:sym typeface="Georgia"/>
              </a:rPr>
              <a:t> kernel as the covariance function. in general the behaviour of the algorithm is dependent on the choice of the kernel. Using a Matern kernel, with the default parameters, means we implicitly assume the loss f is at least once differentiable. </a:t>
            </a:r>
            <a:r>
              <a:rPr lang="en-US" sz="1100">
                <a:solidFill>
                  <a:srgbClr val="1D1F22"/>
                </a:solidFill>
                <a:highlight>
                  <a:srgbClr val="FFFFFF"/>
                </a:highlight>
                <a:latin typeface="Arial"/>
                <a:ea typeface="Arial"/>
                <a:cs typeface="Arial"/>
                <a:sym typeface="Arial"/>
              </a:rPr>
              <a:t>nu=2.5 (twice differentiable functions). </a:t>
            </a:r>
            <a:endParaRPr sz="1000"/>
          </a:p>
        </p:txBody>
      </p:sp>
      <p:sp>
        <p:nvSpPr>
          <p:cNvPr id="298" name="Shape 298"/>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Shape 31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10 it:--- 11.4566268921 seconds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50 it:--- 70.2233669758 seconds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200 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14" name="Shape 31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Shape 32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000" u="none" cap="none" strike="noStrike">
                <a:solidFill>
                  <a:srgbClr val="515151"/>
                </a:solidFill>
                <a:highlight>
                  <a:srgbClr val="FFFFFF"/>
                </a:highlight>
                <a:latin typeface="Georgia"/>
                <a:ea typeface="Georgia"/>
                <a:cs typeface="Georgia"/>
                <a:sym typeface="Georgia"/>
              </a:rPr>
              <a:t>we can actually compute the loss surface as a function of C and γ. This way, we can get an accurate estimate of where the true optimum of the loss surface is.</a:t>
            </a:r>
            <a:endParaRPr b="0" i="0" sz="1000" u="none" cap="none" strike="noStrike">
              <a:solidFill>
                <a:schemeClr val="dk1"/>
              </a:solidFill>
              <a:latin typeface="Calibri"/>
              <a:ea typeface="Calibri"/>
              <a:cs typeface="Calibri"/>
              <a:sym typeface="Calibri"/>
            </a:endParaRPr>
          </a:p>
        </p:txBody>
      </p:sp>
      <p:sp>
        <p:nvSpPr>
          <p:cNvPr id="322" name="Shape 32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Shape 32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30" name="Shape 33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Shape 16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First, I wil</a:t>
            </a:r>
            <a:r>
              <a:rPr lang="en-US" sz="1200">
                <a:solidFill>
                  <a:schemeClr val="dk1"/>
                </a:solidFill>
                <a:latin typeface="Calibri"/>
                <a:ea typeface="Calibri"/>
                <a:cs typeface="Calibri"/>
                <a:sym typeface="Calibri"/>
              </a:rPr>
              <a:t>l briefly</a:t>
            </a:r>
            <a:r>
              <a:rPr b="0" i="0" lang="en-US" sz="1200" u="none" cap="none" strike="noStrike">
                <a:solidFill>
                  <a:schemeClr val="dk1"/>
                </a:solidFill>
                <a:latin typeface="Calibri"/>
                <a:ea typeface="Calibri"/>
                <a:cs typeface="Calibri"/>
                <a:sym typeface="Calibri"/>
              </a:rPr>
              <a:t> talk about the </a:t>
            </a:r>
            <a:r>
              <a:rPr lang="en-US" sz="1200">
                <a:solidFill>
                  <a:schemeClr val="dk1"/>
                </a:solidFill>
                <a:latin typeface="Calibri"/>
                <a:ea typeface="Calibri"/>
                <a:cs typeface="Calibri"/>
                <a:sym typeface="Calibri"/>
              </a:rPr>
              <a:t>choice of hyperparameter tuning when optimizing an ML model.</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Then, I will discuss about </a:t>
            </a:r>
            <a:r>
              <a:rPr lang="en-US" sz="1200">
                <a:solidFill>
                  <a:schemeClr val="dk1"/>
                </a:solidFill>
                <a:latin typeface="Calibri"/>
                <a:ea typeface="Calibri"/>
                <a:cs typeface="Calibri"/>
                <a:sym typeface="Calibri"/>
              </a:rPr>
              <a:t>different hyperparameter optimization algorithms being used, and the </a:t>
            </a:r>
            <a:r>
              <a:rPr b="0" i="0" lang="en-US" sz="1200" u="none" cap="none" strike="noStrike">
                <a:solidFill>
                  <a:schemeClr val="dk1"/>
                </a:solidFill>
                <a:latin typeface="Calibri"/>
                <a:ea typeface="Calibri"/>
                <a:cs typeface="Calibri"/>
                <a:sym typeface="Calibri"/>
              </a:rPr>
              <a:t>importance of </a:t>
            </a:r>
            <a:r>
              <a:rPr lang="en-US" sz="1200">
                <a:solidFill>
                  <a:schemeClr val="dk1"/>
                </a:solidFill>
                <a:latin typeface="Calibri"/>
                <a:ea typeface="Calibri"/>
                <a:cs typeface="Calibri"/>
                <a:sym typeface="Calibri"/>
              </a:rPr>
              <a:t>bayesian optimization</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 will address </a:t>
            </a:r>
            <a:r>
              <a:rPr lang="en-US" sz="1200">
                <a:solidFill>
                  <a:schemeClr val="dk1"/>
                </a:solidFill>
                <a:latin typeface="Calibri"/>
                <a:ea typeface="Calibri"/>
                <a:cs typeface="Calibri"/>
                <a:sym typeface="Calibri"/>
              </a:rPr>
              <a:t>project </a:t>
            </a:r>
            <a:r>
              <a:rPr b="0" i="0" lang="en-US" sz="1200" u="none" cap="none" strike="noStrike">
                <a:solidFill>
                  <a:schemeClr val="dk1"/>
                </a:solidFill>
                <a:latin typeface="Calibri"/>
                <a:ea typeface="Calibri"/>
                <a:cs typeface="Calibri"/>
                <a:sym typeface="Calibri"/>
              </a:rPr>
              <a:t>objective</a:t>
            </a:r>
            <a:r>
              <a:rPr lang="en-US"/>
              <a:t>, </a:t>
            </a:r>
            <a:r>
              <a:rPr b="0" i="0" lang="en-US" sz="1200" u="none" cap="none" strike="noStrike">
                <a:solidFill>
                  <a:schemeClr val="dk1"/>
                </a:solidFill>
                <a:latin typeface="Calibri"/>
                <a:ea typeface="Calibri"/>
                <a:cs typeface="Calibri"/>
                <a:sym typeface="Calibri"/>
              </a:rPr>
              <a:t>then I will</a:t>
            </a:r>
            <a:r>
              <a:rPr lang="en-US" sz="1200">
                <a:solidFill>
                  <a:schemeClr val="dk1"/>
                </a:solidFill>
                <a:latin typeface="Calibri"/>
                <a:ea typeface="Calibri"/>
                <a:cs typeface="Calibri"/>
                <a:sym typeface="Calibri"/>
              </a:rPr>
              <a:t> describe the two datasets that are used for this project.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From there, I will explain the implementation details and results</a:t>
            </a:r>
            <a:r>
              <a:rPr lang="en-US" sz="1200">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Finally, I will end the presentation with</a:t>
            </a:r>
            <a:r>
              <a:rPr lang="en-US" sz="1200">
                <a:solidFill>
                  <a:schemeClr val="dk1"/>
                </a:solidFill>
                <a:latin typeface="Calibri"/>
                <a:ea typeface="Calibri"/>
                <a:cs typeface="Calibri"/>
                <a:sym typeface="Calibri"/>
              </a:rPr>
              <a:t> the performance of Bayesian Optimization and its limitations.</a:t>
            </a:r>
            <a:endParaRPr b="0" i="0" sz="1200" u="none" cap="none" strike="noStrike">
              <a:solidFill>
                <a:schemeClr val="dk1"/>
              </a:solidFill>
              <a:latin typeface="Calibri"/>
              <a:ea typeface="Calibri"/>
              <a:cs typeface="Calibri"/>
              <a:sym typeface="Calibri"/>
            </a:endParaRPr>
          </a:p>
        </p:txBody>
      </p:sp>
      <p:sp>
        <p:nvSpPr>
          <p:cNvPr id="166" name="Shape 16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Shape 33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38" name="Shape 33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Shape 34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000" u="none" cap="none" strike="noStrike">
                <a:solidFill>
                  <a:srgbClr val="515151"/>
                </a:solidFill>
                <a:highlight>
                  <a:srgbClr val="FFFFFF"/>
                </a:highlight>
                <a:latin typeface="Georgia"/>
                <a:ea typeface="Georgia"/>
                <a:cs typeface="Georgia"/>
                <a:sym typeface="Georgia"/>
              </a:rPr>
              <a:t>The animation below shows the sequence of points selected, if we run the Bayesian optimization algorithm in this setting. We also warm-start the procedure with 5 random samples from f. The star shows the value of C and γ that result in the smallest value of MSE. </a:t>
            </a:r>
            <a:endParaRPr b="0" i="0" sz="1000" u="none" cap="none" strike="noStrike">
              <a:solidFill>
                <a:srgbClr val="51515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rPr b="0" i="0" lang="en-US" sz="1000" u="none" cap="none" strike="noStrike">
                <a:solidFill>
                  <a:srgbClr val="515151"/>
                </a:solidFill>
                <a:highlight>
                  <a:srgbClr val="FFFFFF"/>
                </a:highlight>
                <a:latin typeface="Georgia"/>
                <a:ea typeface="Georgia"/>
                <a:cs typeface="Georgia"/>
                <a:sym typeface="Georgia"/>
              </a:rPr>
              <a:t>Initially, the algorithm explores the parameter space a bit, but it quickly discovers a region where we have good performance, and it samples points in that region. </a:t>
            </a:r>
            <a:endParaRPr b="0" i="0" sz="1000" u="none" cap="none" strike="noStrike">
              <a:solidFill>
                <a:schemeClr val="dk1"/>
              </a:solidFill>
              <a:latin typeface="Calibri"/>
              <a:ea typeface="Calibri"/>
              <a:cs typeface="Calibri"/>
              <a:sym typeface="Calibri"/>
            </a:endParaRPr>
          </a:p>
        </p:txBody>
      </p:sp>
      <p:sp>
        <p:nvSpPr>
          <p:cNvPr id="346" name="Shape 3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Shape 35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54" name="Shape 35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Shape 36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62" name="Shape 36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0" name="Shape 370"/>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Shape 37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10 it:--- 11.4566268921 seconds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50 it:--- 70.2233669758 seconds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200 it: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78" name="Shape 37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Shape 38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86" name="Shape 38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Shape 39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94" name="Shape 39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Shape 40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02" name="Shape 40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Shape 40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10" name="Shape 41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Generally, in modern machine learning, we design the algorithm that minimizes the error and we change the behavior of that algorithm by changing different hyperparameters associated with that algorithm. For example, NN has a lot of hyperparameters that user has to specify such as # of nodes, # of layers. # of epochs, activation function, and as another example, Kernel selection always requires hyperparameter selection.</a:t>
            </a:r>
            <a:endParaRPr/>
          </a:p>
        </p:txBody>
      </p:sp>
      <p:sp>
        <p:nvSpPr>
          <p:cNvPr id="196" name="Shape 196"/>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Shape 41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18" name="Shape 41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Shape 42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26" name="Shape 4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US" sz="1000">
                <a:solidFill>
                  <a:srgbClr val="515151"/>
                </a:solidFill>
                <a:latin typeface="Georgia"/>
                <a:ea typeface="Georgia"/>
                <a:cs typeface="Georgia"/>
                <a:sym typeface="Georgia"/>
              </a:rPr>
              <a:t>However, to tune your original machine learning model with this algorithm, it turns out you have to put considerable effort into tuning the search algorithm itself! I have found that the following are some practical things to consider:</a:t>
            </a:r>
            <a:endParaRPr sz="1000">
              <a:solidFill>
                <a:srgbClr val="515151"/>
              </a:solidFill>
              <a:latin typeface="Georgia"/>
              <a:ea typeface="Georgia"/>
              <a:cs typeface="Georgia"/>
              <a:sym typeface="Georgia"/>
            </a:endParaRPr>
          </a:p>
          <a:p>
            <a:pPr indent="0" lvl="0" marL="0" rtl="0">
              <a:lnSpc>
                <a:spcPct val="115000"/>
              </a:lnSpc>
              <a:spcBef>
                <a:spcPts val="0"/>
              </a:spcBef>
              <a:spcAft>
                <a:spcPts val="0"/>
              </a:spcAft>
              <a:buNone/>
            </a:pPr>
            <a:r>
              <a:rPr b="1" lang="en-US" sz="1000">
                <a:solidFill>
                  <a:srgbClr val="303030"/>
                </a:solidFill>
                <a:latin typeface="Georgia"/>
                <a:ea typeface="Georgia"/>
                <a:cs typeface="Georgia"/>
                <a:sym typeface="Georgia"/>
              </a:rPr>
              <a:t>Choose an appropriate scale for your hyperparameters</a:t>
            </a:r>
            <a:r>
              <a:rPr lang="en-US" sz="1000">
                <a:solidFill>
                  <a:srgbClr val="515151"/>
                </a:solidFill>
                <a:latin typeface="Georgia"/>
                <a:ea typeface="Georgia"/>
                <a:cs typeface="Georgia"/>
                <a:sym typeface="Georgia"/>
              </a:rPr>
              <a:t>: For parameters like a learning rate, or regularization term, it makes more sense to sample on the log-uniform domain, instead of the uniform domain.</a:t>
            </a:r>
            <a:endParaRPr sz="1000">
              <a:solidFill>
                <a:srgbClr val="515151"/>
              </a:solidFill>
              <a:latin typeface="Georgia"/>
              <a:ea typeface="Georgia"/>
              <a:cs typeface="Georgia"/>
              <a:sym typeface="Georgia"/>
            </a:endParaRPr>
          </a:p>
          <a:p>
            <a:pPr indent="0" lvl="0" marL="0" rtl="0">
              <a:lnSpc>
                <a:spcPct val="115000"/>
              </a:lnSpc>
              <a:spcBef>
                <a:spcPts val="0"/>
              </a:spcBef>
              <a:spcAft>
                <a:spcPts val="0"/>
              </a:spcAft>
              <a:buNone/>
            </a:pPr>
            <a:r>
              <a:rPr b="1" lang="en-US" sz="1000">
                <a:solidFill>
                  <a:srgbClr val="303030"/>
                </a:solidFill>
                <a:latin typeface="Georgia"/>
                <a:ea typeface="Georgia"/>
                <a:cs typeface="Georgia"/>
                <a:sym typeface="Georgia"/>
              </a:rPr>
              <a:t>Kernel of the GP</a:t>
            </a:r>
            <a:r>
              <a:rPr lang="en-US" sz="1000">
                <a:solidFill>
                  <a:srgbClr val="515151"/>
                </a:solidFill>
                <a:latin typeface="Georgia"/>
                <a:ea typeface="Georgia"/>
                <a:cs typeface="Georgia"/>
                <a:sym typeface="Georgia"/>
              </a:rPr>
              <a:t>: Different kernels have a drastic effect on the performance of the search algorithm. Each kernel implicitly assumes different properties on the loss f, in terms of differentiability and periodicity.</a:t>
            </a:r>
            <a:endParaRPr sz="1000">
              <a:solidFill>
                <a:srgbClr val="515151"/>
              </a:solidFill>
              <a:latin typeface="Georgia"/>
              <a:ea typeface="Georgia"/>
              <a:cs typeface="Georgia"/>
              <a:sym typeface="Georgia"/>
            </a:endParaRPr>
          </a:p>
          <a:p>
            <a:pPr indent="0" lvl="0" marL="0">
              <a:spcBef>
                <a:spcPts val="0"/>
              </a:spcBef>
              <a:spcAft>
                <a:spcPts val="0"/>
              </a:spcAft>
              <a:buNone/>
            </a:pPr>
            <a:r>
              <a:t/>
            </a:r>
            <a:endParaRPr sz="1000"/>
          </a:p>
        </p:txBody>
      </p:sp>
      <p:sp>
        <p:nvSpPr>
          <p:cNvPr id="434" name="Shape 434"/>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560"/>
              </a:spcBef>
              <a:spcAft>
                <a:spcPts val="0"/>
              </a:spcAft>
              <a:buNone/>
            </a:pPr>
            <a:r>
              <a:rPr lang="en-US" sz="1000">
                <a:solidFill>
                  <a:srgbClr val="6C7373"/>
                </a:solidFill>
                <a:latin typeface="Times New Roman"/>
                <a:ea typeface="Times New Roman"/>
                <a:cs typeface="Times New Roman"/>
                <a:sym typeface="Times New Roman"/>
              </a:rPr>
              <a:t>If an exact functional form for f is not available (that is, f behaves as a “black box”), what can we do? Bayesian optimization proceeds by maintaining a probabilistic belief about f and designing a socalled acquisition function to determine where to evaluate the function next. Bayesian optimization is particularly well-suited to global optimization problems where f is an expensive black-box function; for example, evaluating f might require running an expensive simulation. Bayesian optimization has recently become popular for training expensive machine-learning models whose behavior depend in a complicated way on their parameters (e.g., convolutional neural networks).</a:t>
            </a:r>
            <a:endParaRPr sz="1000"/>
          </a:p>
        </p:txBody>
      </p:sp>
      <p:sp>
        <p:nvSpPr>
          <p:cNvPr id="442" name="Shape 44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0" name="Shape 450"/>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So, to tune the hyperparameter to generate the optimal behavior of the algorithm, we have methods to choose from. Commonly used tuning methods start from manual grid search, random grid search and advances to bayesian optimization. We will talk one by one in detail. </a:t>
            </a:r>
            <a:endParaRPr/>
          </a:p>
        </p:txBody>
      </p:sp>
      <p:sp>
        <p:nvSpPr>
          <p:cNvPr id="204" name="Shape 204"/>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sz="1000"/>
              <a:t>It is most common and easy to implement. Basic concept is that user input the “grid” of all possible sets of parameters and run the algorithm to find best parameter. Of course, it takes long time and, if the dimension is high, this method usually does not work. So we have another improved method to use, random grid search. </a:t>
            </a:r>
            <a:endParaRPr sz="1000"/>
          </a:p>
          <a:p>
            <a:pPr indent="0" lvl="0" marL="0">
              <a:spcBef>
                <a:spcPts val="0"/>
              </a:spcBef>
              <a:spcAft>
                <a:spcPts val="0"/>
              </a:spcAft>
              <a:buNone/>
            </a:pPr>
            <a:r>
              <a:t/>
            </a:r>
            <a:endParaRPr sz="1000"/>
          </a:p>
          <a:p>
            <a:pPr indent="0" lvl="0" marL="0">
              <a:spcBef>
                <a:spcPts val="0"/>
              </a:spcBef>
              <a:spcAft>
                <a:spcPts val="0"/>
              </a:spcAft>
              <a:buNone/>
            </a:pPr>
            <a:r>
              <a:t/>
            </a:r>
            <a:endParaRPr sz="1000"/>
          </a:p>
          <a:p>
            <a:pPr indent="0" lvl="0" marL="0">
              <a:spcBef>
                <a:spcPts val="0"/>
              </a:spcBef>
              <a:spcAft>
                <a:spcPts val="0"/>
              </a:spcAft>
              <a:buNone/>
            </a:pPr>
            <a:r>
              <a:rPr lang="en-US" sz="1000"/>
              <a:t>Curse of Dimentionality</a:t>
            </a:r>
            <a:endParaRPr sz="1000"/>
          </a:p>
          <a:p>
            <a:pPr indent="0" lvl="0" marL="0">
              <a:spcBef>
                <a:spcPts val="0"/>
              </a:spcBef>
              <a:spcAft>
                <a:spcPts val="0"/>
              </a:spcAft>
              <a:buNone/>
            </a:pPr>
            <a:r>
              <a:rPr lang="en-US">
                <a:solidFill>
                  <a:srgbClr val="111111"/>
                </a:solidFill>
                <a:highlight>
                  <a:srgbClr val="FFFFFF"/>
                </a:highlight>
                <a:latin typeface="Arial"/>
                <a:ea typeface="Arial"/>
                <a:cs typeface="Arial"/>
                <a:sym typeface="Arial"/>
              </a:rPr>
              <a:t>“As the number of features or dimensions grows, the amount of data we need to generalize accurately grows exponentially”</a:t>
            </a:r>
            <a:endParaRPr>
              <a:solidFill>
                <a:srgbClr val="111111"/>
              </a:solidFill>
              <a:highlight>
                <a:srgbClr val="FFFFFF"/>
              </a:highlight>
              <a:latin typeface="Arial"/>
              <a:ea typeface="Arial"/>
              <a:cs typeface="Arial"/>
              <a:sym typeface="Arial"/>
            </a:endParaRPr>
          </a:p>
          <a:p>
            <a:pPr indent="0" lvl="0" marL="0">
              <a:spcBef>
                <a:spcPts val="0"/>
              </a:spcBef>
              <a:spcAft>
                <a:spcPts val="0"/>
              </a:spcAft>
              <a:buNone/>
            </a:pPr>
            <a:r>
              <a:rPr lang="en-US" sz="900" u="sng">
                <a:solidFill>
                  <a:srgbClr val="551A8B"/>
                </a:solidFill>
                <a:highlight>
                  <a:srgbClr val="FFFFFF"/>
                </a:highlight>
                <a:latin typeface="Arial"/>
                <a:ea typeface="Arial"/>
                <a:cs typeface="Arial"/>
                <a:sym typeface="Arial"/>
                <a:hlinkClick r:id="rId2"/>
              </a:rPr>
              <a:t>Charles Isbell</a:t>
            </a:r>
            <a:r>
              <a:rPr lang="en-US" sz="900">
                <a:solidFill>
                  <a:srgbClr val="111111"/>
                </a:solidFill>
                <a:highlight>
                  <a:srgbClr val="FFFFFF"/>
                </a:highlight>
                <a:latin typeface="Arial"/>
                <a:ea typeface="Arial"/>
                <a:cs typeface="Arial"/>
                <a:sym typeface="Arial"/>
              </a:rPr>
              <a:t>, Professor and Senior Associate Dean, School of Interactive Computing, Georgia Tech</a:t>
            </a:r>
            <a:endParaRPr sz="900">
              <a:solidFill>
                <a:srgbClr val="111111"/>
              </a:solidFill>
              <a:highlight>
                <a:srgbClr val="FFFFFF"/>
              </a:highlight>
              <a:latin typeface="Arial"/>
              <a:ea typeface="Arial"/>
              <a:cs typeface="Arial"/>
              <a:sym typeface="Arial"/>
            </a:endParaRPr>
          </a:p>
        </p:txBody>
      </p:sp>
      <p:sp>
        <p:nvSpPr>
          <p:cNvPr id="212" name="Shape 21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sz="1000">
                <a:solidFill>
                  <a:srgbClr val="515151"/>
                </a:solidFill>
                <a:highlight>
                  <a:srgbClr val="FFFFFF"/>
                </a:highlight>
                <a:latin typeface="Georgia"/>
                <a:ea typeface="Georgia"/>
                <a:cs typeface="Georgia"/>
                <a:sym typeface="Georgia"/>
              </a:rPr>
              <a:t>The strength of random search lies in its </a:t>
            </a:r>
            <a:r>
              <a:rPr b="1" lang="en-US" sz="1000">
                <a:solidFill>
                  <a:srgbClr val="515151"/>
                </a:solidFill>
                <a:highlight>
                  <a:srgbClr val="FFFFFF"/>
                </a:highlight>
                <a:latin typeface="Georgia"/>
                <a:ea typeface="Georgia"/>
                <a:cs typeface="Georgia"/>
                <a:sym typeface="Georgia"/>
              </a:rPr>
              <a:t>simplicity</a:t>
            </a:r>
            <a:r>
              <a:rPr lang="en-US" sz="1000">
                <a:solidFill>
                  <a:srgbClr val="515151"/>
                </a:solidFill>
                <a:highlight>
                  <a:srgbClr val="FFFFFF"/>
                </a:highlight>
                <a:latin typeface="Georgia"/>
                <a:ea typeface="Georgia"/>
                <a:cs typeface="Georgia"/>
                <a:sym typeface="Georgia"/>
              </a:rPr>
              <a:t>. Given a learner M, with parameters </a:t>
            </a:r>
            <a:r>
              <a:rPr b="1" lang="en-US" sz="1000">
                <a:solidFill>
                  <a:srgbClr val="515151"/>
                </a:solidFill>
                <a:highlight>
                  <a:srgbClr val="FFFFFF"/>
                </a:highlight>
                <a:latin typeface="Georgia"/>
                <a:ea typeface="Georgia"/>
                <a:cs typeface="Georgia"/>
                <a:sym typeface="Georgia"/>
              </a:rPr>
              <a:t>x</a:t>
            </a:r>
            <a:r>
              <a:rPr lang="en-US" sz="1000">
                <a:solidFill>
                  <a:srgbClr val="515151"/>
                </a:solidFill>
                <a:highlight>
                  <a:srgbClr val="FFFFFF"/>
                </a:highlight>
                <a:latin typeface="Georgia"/>
                <a:ea typeface="Georgia"/>
                <a:cs typeface="Georgia"/>
                <a:sym typeface="Georgia"/>
              </a:rPr>
              <a:t> and a loss function f, random search tries to find </a:t>
            </a:r>
            <a:r>
              <a:rPr b="1" lang="en-US" sz="1000">
                <a:solidFill>
                  <a:srgbClr val="515151"/>
                </a:solidFill>
                <a:highlight>
                  <a:srgbClr val="FFFFFF"/>
                </a:highlight>
                <a:latin typeface="Georgia"/>
                <a:ea typeface="Georgia"/>
                <a:cs typeface="Georgia"/>
                <a:sym typeface="Georgia"/>
              </a:rPr>
              <a:t>x</a:t>
            </a:r>
            <a:r>
              <a:rPr lang="en-US" sz="1000">
                <a:solidFill>
                  <a:srgbClr val="515151"/>
                </a:solidFill>
                <a:highlight>
                  <a:srgbClr val="FFFFFF"/>
                </a:highlight>
                <a:latin typeface="Georgia"/>
                <a:ea typeface="Georgia"/>
                <a:cs typeface="Georgia"/>
                <a:sym typeface="Georgia"/>
              </a:rPr>
              <a:t> such that f is maximized, or minimized, by evaluating f for randomly sampled values of </a:t>
            </a:r>
            <a:r>
              <a:rPr b="1" lang="en-US" sz="1000">
                <a:solidFill>
                  <a:srgbClr val="515151"/>
                </a:solidFill>
                <a:highlight>
                  <a:srgbClr val="FFFFFF"/>
                </a:highlight>
                <a:latin typeface="Georgia"/>
                <a:ea typeface="Georgia"/>
                <a:cs typeface="Georgia"/>
                <a:sym typeface="Georgia"/>
              </a:rPr>
              <a:t>x</a:t>
            </a:r>
            <a:r>
              <a:rPr lang="en-US" sz="1000">
                <a:solidFill>
                  <a:srgbClr val="515151"/>
                </a:solidFill>
                <a:highlight>
                  <a:srgbClr val="FFFFFF"/>
                </a:highlight>
                <a:latin typeface="Georgia"/>
                <a:ea typeface="Georgia"/>
                <a:cs typeface="Georgia"/>
                <a:sym typeface="Georgia"/>
              </a:rPr>
              <a:t>. </a:t>
            </a:r>
            <a:endParaRPr sz="1000">
              <a:solidFill>
                <a:srgbClr val="515151"/>
              </a:solidFill>
              <a:highlight>
                <a:srgbClr val="FFFFFF"/>
              </a:highlight>
              <a:latin typeface="Georgia"/>
              <a:ea typeface="Georgia"/>
              <a:cs typeface="Georgia"/>
              <a:sym typeface="Georgia"/>
            </a:endParaRPr>
          </a:p>
          <a:p>
            <a:pPr indent="0" lvl="0" marL="0" rtl="0">
              <a:spcBef>
                <a:spcPts val="0"/>
              </a:spcBef>
              <a:spcAft>
                <a:spcPts val="0"/>
              </a:spcAft>
              <a:buNone/>
            </a:pPr>
            <a:r>
              <a:rPr b="1" lang="en-US" sz="1000">
                <a:solidFill>
                  <a:srgbClr val="515151"/>
                </a:solidFill>
                <a:highlight>
                  <a:srgbClr val="FFFFFF"/>
                </a:highlight>
                <a:latin typeface="Georgia"/>
                <a:ea typeface="Georgia"/>
                <a:cs typeface="Georgia"/>
                <a:sym typeface="Georgia"/>
              </a:rPr>
              <a:t>This algorithm works well enough, if we can get samples from f cheaply</a:t>
            </a:r>
            <a:r>
              <a:rPr lang="en-US" sz="1000">
                <a:solidFill>
                  <a:srgbClr val="515151"/>
                </a:solidFill>
                <a:highlight>
                  <a:srgbClr val="FFFFFF"/>
                </a:highlight>
                <a:latin typeface="Georgia"/>
                <a:ea typeface="Georgia"/>
                <a:cs typeface="Georgia"/>
                <a:sym typeface="Georgia"/>
              </a:rPr>
              <a:t>. However, when you are </a:t>
            </a:r>
            <a:r>
              <a:rPr b="1" lang="en-US" sz="1000">
                <a:solidFill>
                  <a:srgbClr val="515151"/>
                </a:solidFill>
                <a:highlight>
                  <a:srgbClr val="FFFFFF"/>
                </a:highlight>
                <a:latin typeface="Georgia"/>
                <a:ea typeface="Georgia"/>
                <a:cs typeface="Georgia"/>
                <a:sym typeface="Georgia"/>
              </a:rPr>
              <a:t>training sophisticated models on large data sets</a:t>
            </a:r>
            <a:r>
              <a:rPr lang="en-US" sz="1000">
                <a:solidFill>
                  <a:srgbClr val="515151"/>
                </a:solidFill>
                <a:highlight>
                  <a:srgbClr val="FFFFFF"/>
                </a:highlight>
                <a:latin typeface="Georgia"/>
                <a:ea typeface="Georgia"/>
                <a:cs typeface="Georgia"/>
                <a:sym typeface="Georgia"/>
              </a:rPr>
              <a:t>, it can sometimes take on the order of hours, or maybe even days, to get a single sample from f. </a:t>
            </a:r>
            <a:endParaRPr b="1" sz="1000"/>
          </a:p>
        </p:txBody>
      </p:sp>
      <p:sp>
        <p:nvSpPr>
          <p:cNvPr id="220" name="Shape 220"/>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sz="1000">
                <a:solidFill>
                  <a:srgbClr val="515151"/>
                </a:solidFill>
                <a:highlight>
                  <a:schemeClr val="lt1"/>
                </a:highlight>
                <a:latin typeface="Georgia"/>
                <a:ea typeface="Georgia"/>
                <a:cs typeface="Georgia"/>
                <a:sym typeface="Georgia"/>
              </a:rPr>
              <a:t>In those cases, can we do any better than random search? </a:t>
            </a:r>
            <a:r>
              <a:rPr b="1" lang="en-US" sz="1000">
                <a:solidFill>
                  <a:srgbClr val="515151"/>
                </a:solidFill>
                <a:highlight>
                  <a:schemeClr val="lt1"/>
                </a:highlight>
                <a:latin typeface="Georgia"/>
                <a:ea typeface="Georgia"/>
                <a:cs typeface="Georgia"/>
                <a:sym typeface="Georgia"/>
              </a:rPr>
              <a:t>It seems that we should be able to use past samples of f, to determine for which values of x we are going to sample f next.</a:t>
            </a:r>
            <a:endParaRPr/>
          </a:p>
        </p:txBody>
      </p:sp>
      <p:sp>
        <p:nvSpPr>
          <p:cNvPr id="228" name="Shape 228"/>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US" sz="1000">
                <a:solidFill>
                  <a:srgbClr val="515151"/>
                </a:solidFill>
                <a:latin typeface="Georgia"/>
                <a:ea typeface="Georgia"/>
                <a:cs typeface="Georgia"/>
                <a:sym typeface="Georgia"/>
              </a:rPr>
              <a:t>These algorithms use previous observations of the loss f, to determine the next (optimal) point to sample f for. The algorithm can roughly be outlined as follows.</a:t>
            </a:r>
            <a:endParaRPr sz="1000">
              <a:solidFill>
                <a:srgbClr val="515151"/>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Using previously evaluated points </a:t>
            </a:r>
            <a:r>
              <a:rPr b="1" lang="en-US" sz="1000">
                <a:solidFill>
                  <a:srgbClr val="515151"/>
                </a:solidFill>
                <a:latin typeface="Georgia"/>
                <a:ea typeface="Georgia"/>
                <a:cs typeface="Georgia"/>
                <a:sym typeface="Georgia"/>
              </a:rPr>
              <a:t>x1:n</a:t>
            </a:r>
            <a:r>
              <a:rPr lang="en-US" sz="1000">
                <a:solidFill>
                  <a:srgbClr val="515151"/>
                </a:solidFill>
                <a:latin typeface="Georgia"/>
                <a:ea typeface="Georgia"/>
                <a:cs typeface="Georgia"/>
                <a:sym typeface="Georgia"/>
              </a:rPr>
              <a:t>, compute a </a:t>
            </a:r>
            <a:r>
              <a:rPr b="1" lang="en-US" sz="1000">
                <a:solidFill>
                  <a:srgbClr val="515151"/>
                </a:solidFill>
                <a:latin typeface="Georgia"/>
                <a:ea typeface="Georgia"/>
                <a:cs typeface="Georgia"/>
                <a:sym typeface="Georgia"/>
              </a:rPr>
              <a:t>posterior expectation</a:t>
            </a:r>
            <a:r>
              <a:rPr lang="en-US" sz="1000">
                <a:solidFill>
                  <a:srgbClr val="515151"/>
                </a:solidFill>
                <a:latin typeface="Georgia"/>
                <a:ea typeface="Georgia"/>
                <a:cs typeface="Georgia"/>
                <a:sym typeface="Georgia"/>
              </a:rPr>
              <a:t> of what the loss f looks like.</a:t>
            </a:r>
            <a:r>
              <a:rPr lang="en-US" sz="1000">
                <a:solidFill>
                  <a:srgbClr val="FF0000"/>
                </a:solidFill>
                <a:latin typeface="Georgia"/>
                <a:ea typeface="Georgia"/>
                <a:cs typeface="Georgia"/>
                <a:sym typeface="Georgia"/>
              </a:rPr>
              <a:t> (updating your belief to select next optimal point)</a:t>
            </a:r>
            <a:endParaRPr sz="1000">
              <a:solidFill>
                <a:srgbClr val="FF0000"/>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b="1" lang="en-US" sz="1000">
                <a:solidFill>
                  <a:srgbClr val="515151"/>
                </a:solidFill>
                <a:latin typeface="Georgia"/>
                <a:ea typeface="Georgia"/>
                <a:cs typeface="Georgia"/>
                <a:sym typeface="Georgia"/>
              </a:rPr>
              <a:t>Sample the loss</a:t>
            </a:r>
            <a:r>
              <a:rPr lang="en-US" sz="1000">
                <a:solidFill>
                  <a:srgbClr val="515151"/>
                </a:solidFill>
                <a:latin typeface="Georgia"/>
                <a:ea typeface="Georgia"/>
                <a:cs typeface="Georgia"/>
                <a:sym typeface="Georgia"/>
              </a:rPr>
              <a:t> f at a new point </a:t>
            </a:r>
            <a:r>
              <a:rPr b="1" lang="en-US" sz="1000">
                <a:solidFill>
                  <a:srgbClr val="515151"/>
                </a:solidFill>
                <a:latin typeface="Georgia"/>
                <a:ea typeface="Georgia"/>
                <a:cs typeface="Georgia"/>
                <a:sym typeface="Georgia"/>
              </a:rPr>
              <a:t>xnew</a:t>
            </a:r>
            <a:r>
              <a:rPr lang="en-US" sz="1000">
                <a:solidFill>
                  <a:srgbClr val="515151"/>
                </a:solidFill>
                <a:latin typeface="Georgia"/>
                <a:ea typeface="Georgia"/>
                <a:cs typeface="Georgia"/>
                <a:sym typeface="Georgia"/>
              </a:rPr>
              <a:t>, that </a:t>
            </a:r>
            <a:r>
              <a:rPr b="1" lang="en-US" sz="1000">
                <a:solidFill>
                  <a:srgbClr val="515151"/>
                </a:solidFill>
                <a:latin typeface="Georgia"/>
                <a:ea typeface="Georgia"/>
                <a:cs typeface="Georgia"/>
                <a:sym typeface="Georgia"/>
              </a:rPr>
              <a:t>maximizes some utility</a:t>
            </a:r>
            <a:r>
              <a:rPr lang="en-US" sz="1000">
                <a:solidFill>
                  <a:srgbClr val="515151"/>
                </a:solidFill>
                <a:latin typeface="Georgia"/>
                <a:ea typeface="Georgia"/>
                <a:cs typeface="Georgia"/>
                <a:sym typeface="Georgia"/>
              </a:rPr>
              <a:t> of the expectation of f. The utility specifies which regions of the domain of f are optimal to sample from. </a:t>
            </a:r>
            <a:r>
              <a:rPr lang="en-US" sz="1000">
                <a:solidFill>
                  <a:srgbClr val="FF0000"/>
                </a:solidFill>
                <a:latin typeface="Georgia"/>
                <a:ea typeface="Georgia"/>
                <a:cs typeface="Georgia"/>
                <a:sym typeface="Georgia"/>
              </a:rPr>
              <a:t>(choose theta for optimal utility value, then sample_loss f with using same theta)</a:t>
            </a:r>
            <a:endParaRPr sz="1000">
              <a:solidFill>
                <a:srgbClr val="FF0000"/>
              </a:solidFill>
              <a:latin typeface="Georgia"/>
              <a:ea typeface="Georgia"/>
              <a:cs typeface="Georgia"/>
              <a:sym typeface="Georgia"/>
            </a:endParaRPr>
          </a:p>
          <a:p>
            <a:pPr indent="0" lvl="0" marL="0" rtl="0">
              <a:lnSpc>
                <a:spcPct val="115000"/>
              </a:lnSpc>
              <a:spcBef>
                <a:spcPts val="0"/>
              </a:spcBef>
              <a:spcAft>
                <a:spcPts val="0"/>
              </a:spcAft>
              <a:buNone/>
            </a:pPr>
            <a:r>
              <a:rPr lang="en-US" sz="1000">
                <a:solidFill>
                  <a:srgbClr val="515151"/>
                </a:solidFill>
                <a:latin typeface="Georgia"/>
                <a:ea typeface="Georgia"/>
                <a:cs typeface="Georgia"/>
                <a:sym typeface="Georgia"/>
              </a:rPr>
              <a:t>These steps are repeated until some convergence criterion is met.</a:t>
            </a:r>
            <a:endParaRPr sz="1000"/>
          </a:p>
        </p:txBody>
      </p:sp>
      <p:sp>
        <p:nvSpPr>
          <p:cNvPr id="236" name="Shape 236"/>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Given observed values f(</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 update the posterior expectation of f using the GP model.</a:t>
            </a:r>
            <a:endParaRPr sz="1000">
              <a:solidFill>
                <a:srgbClr val="515151"/>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Find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new that maximises the EI: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new=argmaxEI(</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a:t>
            </a:r>
            <a:endParaRPr sz="1000">
              <a:solidFill>
                <a:srgbClr val="515151"/>
              </a:solidFill>
              <a:latin typeface="Georgia"/>
              <a:ea typeface="Georgia"/>
              <a:cs typeface="Georgia"/>
              <a:sym typeface="Georgia"/>
            </a:endParaRPr>
          </a:p>
          <a:p>
            <a:pPr indent="-292100" lvl="0" marL="457200" rtl="0">
              <a:lnSpc>
                <a:spcPct val="115000"/>
              </a:lnSpc>
              <a:spcBef>
                <a:spcPts val="0"/>
              </a:spcBef>
              <a:spcAft>
                <a:spcPts val="0"/>
              </a:spcAft>
              <a:buClr>
                <a:srgbClr val="515151"/>
              </a:buClr>
              <a:buSzPts val="1000"/>
              <a:buFont typeface="Georgia"/>
              <a:buAutoNum type="arabicPeriod"/>
            </a:pPr>
            <a:r>
              <a:rPr lang="en-US" sz="1000">
                <a:solidFill>
                  <a:srgbClr val="515151"/>
                </a:solidFill>
                <a:latin typeface="Georgia"/>
                <a:ea typeface="Georgia"/>
                <a:cs typeface="Georgia"/>
                <a:sym typeface="Georgia"/>
              </a:rPr>
              <a:t>Compute the value of ff for the point </a:t>
            </a:r>
            <a:r>
              <a:rPr b="1" lang="en-US" sz="1000">
                <a:solidFill>
                  <a:srgbClr val="515151"/>
                </a:solidFill>
                <a:latin typeface="Georgia"/>
                <a:ea typeface="Georgia"/>
                <a:cs typeface="Georgia"/>
                <a:sym typeface="Georgia"/>
              </a:rPr>
              <a:t>x</a:t>
            </a:r>
            <a:r>
              <a:rPr lang="en-US" sz="1000">
                <a:solidFill>
                  <a:srgbClr val="515151"/>
                </a:solidFill>
                <a:latin typeface="Georgia"/>
                <a:ea typeface="Georgia"/>
                <a:cs typeface="Georgia"/>
                <a:sym typeface="Georgia"/>
              </a:rPr>
              <a:t>new</a:t>
            </a:r>
            <a:endParaRPr sz="1000">
              <a:solidFill>
                <a:srgbClr val="515151"/>
              </a:solidFill>
              <a:latin typeface="Georgia"/>
              <a:ea typeface="Georgia"/>
              <a:cs typeface="Georgia"/>
              <a:sym typeface="Georgia"/>
            </a:endParaRPr>
          </a:p>
          <a:p>
            <a:pPr indent="0" lvl="0" marL="0" rtl="0">
              <a:lnSpc>
                <a:spcPct val="115000"/>
              </a:lnSpc>
              <a:spcBef>
                <a:spcPts val="0"/>
              </a:spcBef>
              <a:spcAft>
                <a:spcPts val="0"/>
              </a:spcAft>
              <a:buClr>
                <a:schemeClr val="dk1"/>
              </a:buClr>
              <a:buSzPts val="1100"/>
              <a:buFont typeface="Arial"/>
              <a:buNone/>
            </a:pPr>
            <a:r>
              <a:rPr lang="en-US" sz="1000">
                <a:solidFill>
                  <a:srgbClr val="515151"/>
                </a:solidFill>
                <a:latin typeface="Georgia"/>
                <a:ea typeface="Georgia"/>
                <a:cs typeface="Georgia"/>
                <a:sym typeface="Georgia"/>
              </a:rPr>
              <a:t>This procedure is either repeated for a pre-specified number of iterations, or until convergence.</a:t>
            </a:r>
            <a:endParaRPr sz="1000">
              <a:solidFill>
                <a:srgbClr val="515151"/>
              </a:solidFill>
              <a:latin typeface="Georgia"/>
              <a:ea typeface="Georgia"/>
              <a:cs typeface="Georgia"/>
              <a:sym typeface="Georgia"/>
            </a:endParaRPr>
          </a:p>
          <a:p>
            <a:pPr indent="0" lvl="0" marL="0">
              <a:spcBef>
                <a:spcPts val="0"/>
              </a:spcBef>
              <a:spcAft>
                <a:spcPts val="0"/>
              </a:spcAft>
              <a:buNone/>
            </a:pPr>
            <a:r>
              <a:t/>
            </a:r>
            <a:endParaRPr sz="1000">
              <a:solidFill>
                <a:srgbClr val="515151"/>
              </a:solidFill>
              <a:latin typeface="Georgia"/>
              <a:ea typeface="Georgia"/>
              <a:cs typeface="Georgia"/>
              <a:sym typeface="Georgia"/>
            </a:endParaRPr>
          </a:p>
        </p:txBody>
      </p:sp>
      <p:sp>
        <p:nvSpPr>
          <p:cNvPr id="244" name="Shape 244"/>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type="title">
  <p:cSld name="TITLE">
    <p:spTree>
      <p:nvGrpSpPr>
        <p:cNvPr id="15" name="Shape 15"/>
        <p:cNvGrpSpPr/>
        <p:nvPr/>
      </p:nvGrpSpPr>
      <p:grpSpPr>
        <a:xfrm>
          <a:off x="0" y="0"/>
          <a:ext cx="0" cy="0"/>
          <a:chOff x="0" y="0"/>
          <a:chExt cx="0" cy="0"/>
        </a:xfrm>
      </p:grpSpPr>
      <p:sp>
        <p:nvSpPr>
          <p:cNvPr id="16" name="Shape 16"/>
          <p:cNvSpPr/>
          <p:nvPr/>
        </p:nvSpPr>
        <p:spPr>
          <a:xfrm>
            <a:off x="228600" y="228600"/>
            <a:ext cx="8686800" cy="6400800"/>
          </a:xfrm>
          <a:prstGeom prst="rect">
            <a:avLst/>
          </a:prstGeom>
          <a:solidFill>
            <a:srgbClr val="6C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7" name="Shape 17"/>
          <p:cNvSpPr txBox="1"/>
          <p:nvPr>
            <p:ph type="ctrTitle"/>
          </p:nvPr>
        </p:nvSpPr>
        <p:spPr>
          <a:xfrm>
            <a:off x="550733" y="2253751"/>
            <a:ext cx="4987877" cy="12170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3600"/>
              <a:buFont typeface="Times New Roman"/>
              <a:buNone/>
              <a:defRPr b="0" i="0" sz="3600" u="none" cap="none" strike="noStrike">
                <a:solidFill>
                  <a:schemeClr val="lt1"/>
                </a:solidFill>
                <a:latin typeface="Times New Roman"/>
                <a:ea typeface="Times New Roman"/>
                <a:cs typeface="Times New Roman"/>
                <a:sym typeface="Times New Roma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 name="Shape 18"/>
          <p:cNvSpPr txBox="1"/>
          <p:nvPr>
            <p:ph idx="1" type="subTitle"/>
          </p:nvPr>
        </p:nvSpPr>
        <p:spPr>
          <a:xfrm>
            <a:off x="550733" y="3596777"/>
            <a:ext cx="4987877" cy="480836"/>
          </a:xfrm>
          <a:prstGeom prst="rect">
            <a:avLst/>
          </a:prstGeom>
          <a:noFill/>
          <a:ln>
            <a:noFill/>
          </a:ln>
        </p:spPr>
        <p:txBody>
          <a:bodyPr anchorCtr="0" anchor="t" bIns="91425" lIns="91425" spcFirstLastPara="1" rIns="91425" wrap="square" tIns="91425"/>
          <a:lstStyle>
            <a:lvl1pPr indent="0" lvl="0" marL="0" marR="0" rtl="0" algn="l">
              <a:spcBef>
                <a:spcPts val="56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0" lvl="1" marL="457200"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indent="0" lvl="2" marL="9144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3pPr>
            <a:lvl4pPr indent="0" lvl="3" marL="1371600"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4pPr>
            <a:lvl5pPr indent="0" lvl="4" marL="1828800"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9pPr>
          </a:lstStyle>
          <a:p/>
        </p:txBody>
      </p:sp>
      <p:pic>
        <p:nvPicPr>
          <p:cNvPr descr="1linerev(1c)1000-01.png" id="19" name="Shape 19"/>
          <p:cNvPicPr preferRelativeResize="0"/>
          <p:nvPr/>
        </p:nvPicPr>
        <p:blipFill rotWithShape="1">
          <a:blip r:embed="rId2">
            <a:alphaModFix/>
          </a:blip>
          <a:srcRect b="0" l="0" r="0" t="0"/>
          <a:stretch/>
        </p:blipFill>
        <p:spPr>
          <a:xfrm>
            <a:off x="418988" y="5851976"/>
            <a:ext cx="3608228" cy="563683"/>
          </a:xfrm>
          <a:prstGeom prst="rect">
            <a:avLst/>
          </a:prstGeom>
          <a:noFill/>
          <a:ln>
            <a:noFill/>
          </a:ln>
        </p:spPr>
      </p:pic>
      <p:pic>
        <p:nvPicPr>
          <p:cNvPr id="20" name="Shape 20"/>
          <p:cNvPicPr preferRelativeResize="0"/>
          <p:nvPr/>
        </p:nvPicPr>
        <p:blipFill rotWithShape="1">
          <a:blip r:embed="rId3">
            <a:alphaModFix/>
          </a:blip>
          <a:srcRect b="0" l="0" r="37328" t="0"/>
          <a:stretch/>
        </p:blipFill>
        <p:spPr>
          <a:xfrm>
            <a:off x="5654452" y="436622"/>
            <a:ext cx="3262720" cy="6025896"/>
          </a:xfrm>
          <a:prstGeom prst="rect">
            <a:avLst/>
          </a:prstGeom>
          <a:noFill/>
          <a:ln>
            <a:noFill/>
          </a:ln>
        </p:spPr>
      </p:pic>
      <p:sp>
        <p:nvSpPr>
          <p:cNvPr id="21" name="Shape 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type="title">
  <p:cSld name="TITLE">
    <p:spTree>
      <p:nvGrpSpPr>
        <p:cNvPr id="64" name="Shape 64"/>
        <p:cNvGrpSpPr/>
        <p:nvPr/>
      </p:nvGrpSpPr>
      <p:grpSpPr>
        <a:xfrm>
          <a:off x="0" y="0"/>
          <a:ext cx="0" cy="0"/>
          <a:chOff x="0" y="0"/>
          <a:chExt cx="0" cy="0"/>
        </a:xfrm>
      </p:grpSpPr>
      <p:sp>
        <p:nvSpPr>
          <p:cNvPr id="65" name="Shape 65"/>
          <p:cNvSpPr/>
          <p:nvPr/>
        </p:nvSpPr>
        <p:spPr>
          <a:xfrm>
            <a:off x="228600" y="228600"/>
            <a:ext cx="8686800" cy="6400800"/>
          </a:xfrm>
          <a:prstGeom prst="rect">
            <a:avLst/>
          </a:prstGeom>
          <a:solidFill>
            <a:srgbClr val="6C737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sp>
        <p:nvSpPr>
          <p:cNvPr id="66" name="Shape 66"/>
          <p:cNvSpPr txBox="1"/>
          <p:nvPr>
            <p:ph type="ctrTitle"/>
          </p:nvPr>
        </p:nvSpPr>
        <p:spPr>
          <a:xfrm>
            <a:off x="550733" y="2253751"/>
            <a:ext cx="4987877" cy="1217083"/>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600"/>
              <a:buFont typeface="Times New Roman"/>
              <a:buNone/>
              <a:defRPr b="0" i="0" sz="3600" u="none" cap="none" strike="noStrik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7" name="Shape 67"/>
          <p:cNvSpPr txBox="1"/>
          <p:nvPr>
            <p:ph idx="1" type="subTitle"/>
          </p:nvPr>
        </p:nvSpPr>
        <p:spPr>
          <a:xfrm>
            <a:off x="550733" y="3596777"/>
            <a:ext cx="4987877" cy="480836"/>
          </a:xfrm>
          <a:prstGeom prst="rect">
            <a:avLst/>
          </a:prstGeom>
          <a:noFill/>
          <a:ln>
            <a:noFill/>
          </a:ln>
        </p:spPr>
        <p:txBody>
          <a:bodyPr anchorCtr="0" anchor="t" bIns="91425" lIns="91425" spcFirstLastPara="1" rIns="91425" wrap="square" tIns="91425"/>
          <a:lstStyle>
            <a:lvl1pPr lvl="0" marR="0" rtl="0" algn="l">
              <a:lnSpc>
                <a:spcPct val="100000"/>
              </a:lnSpc>
              <a:spcBef>
                <a:spcPts val="56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lvl="2"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3pPr>
            <a:lvl4pPr lvl="3"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4pPr>
            <a:lvl5pPr lvl="4"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9pPr>
          </a:lstStyle>
          <a:p/>
        </p:txBody>
      </p:sp>
      <p:pic>
        <p:nvPicPr>
          <p:cNvPr descr="1linerev(1c)1000-01.png" id="68" name="Shape 68"/>
          <p:cNvPicPr preferRelativeResize="0"/>
          <p:nvPr/>
        </p:nvPicPr>
        <p:blipFill rotWithShape="1">
          <a:blip r:embed="rId2">
            <a:alphaModFix/>
          </a:blip>
          <a:srcRect b="0" l="0" r="0" t="0"/>
          <a:stretch/>
        </p:blipFill>
        <p:spPr>
          <a:xfrm>
            <a:off x="418988" y="5851976"/>
            <a:ext cx="2706171" cy="422762"/>
          </a:xfrm>
          <a:prstGeom prst="rect">
            <a:avLst/>
          </a:prstGeom>
          <a:noFill/>
          <a:ln>
            <a:noFill/>
          </a:ln>
        </p:spPr>
      </p:pic>
      <p:pic>
        <p:nvPicPr>
          <p:cNvPr id="69" name="Shape 69"/>
          <p:cNvPicPr preferRelativeResize="0"/>
          <p:nvPr/>
        </p:nvPicPr>
        <p:blipFill rotWithShape="1">
          <a:blip r:embed="rId3">
            <a:alphaModFix/>
          </a:blip>
          <a:srcRect b="0" l="0" r="37328" t="0"/>
          <a:stretch/>
        </p:blipFill>
        <p:spPr>
          <a:xfrm>
            <a:off x="5654452" y="436622"/>
            <a:ext cx="3262720" cy="6025896"/>
          </a:xfrm>
          <a:prstGeom prst="rect">
            <a:avLst/>
          </a:prstGeom>
          <a:noFill/>
          <a:ln>
            <a:noFill/>
          </a:ln>
        </p:spPr>
      </p:pic>
      <p:sp>
        <p:nvSpPr>
          <p:cNvPr id="70" name="Shape 70"/>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1" name="Shape 71"/>
        <p:cNvGrpSpPr/>
        <p:nvPr/>
      </p:nvGrpSpPr>
      <p:grpSpPr>
        <a:xfrm>
          <a:off x="0" y="0"/>
          <a:ext cx="0" cy="0"/>
          <a:chOff x="0" y="0"/>
          <a:chExt cx="0" cy="0"/>
        </a:xfrm>
      </p:grpSpPr>
      <p:sp>
        <p:nvSpPr>
          <p:cNvPr id="72" name="Shape 72"/>
          <p:cNvSpPr txBox="1"/>
          <p:nvPr>
            <p:ph idx="1" type="body"/>
          </p:nvPr>
        </p:nvSpPr>
        <p:spPr>
          <a:xfrm>
            <a:off x="493889" y="1600200"/>
            <a:ext cx="8142111" cy="477802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9pPr>
          </a:lstStyle>
          <a:p/>
        </p:txBody>
      </p:sp>
      <p:sp>
        <p:nvSpPr>
          <p:cNvPr id="73" name="Shape 73"/>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 name="Shape 74"/>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5" name="Shape 75"/>
        <p:cNvGrpSpPr/>
        <p:nvPr/>
      </p:nvGrpSpPr>
      <p:grpSpPr>
        <a:xfrm>
          <a:off x="0" y="0"/>
          <a:ext cx="0" cy="0"/>
          <a:chOff x="0" y="0"/>
          <a:chExt cx="0" cy="0"/>
        </a:xfrm>
      </p:grpSpPr>
      <p:sp>
        <p:nvSpPr>
          <p:cNvPr id="76" name="Shape 76"/>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p:cSld name="3_Title Slide">
    <p:spTree>
      <p:nvGrpSpPr>
        <p:cNvPr id="77" name="Shape 77"/>
        <p:cNvGrpSpPr/>
        <p:nvPr/>
      </p:nvGrpSpPr>
      <p:grpSpPr>
        <a:xfrm>
          <a:off x="0" y="0"/>
          <a:ext cx="0" cy="0"/>
          <a:chOff x="0" y="0"/>
          <a:chExt cx="0" cy="0"/>
        </a:xfrm>
      </p:grpSpPr>
      <p:sp>
        <p:nvSpPr>
          <p:cNvPr id="78" name="Shape 78"/>
          <p:cNvSpPr/>
          <p:nvPr/>
        </p:nvSpPr>
        <p:spPr>
          <a:xfrm>
            <a:off x="228600" y="228600"/>
            <a:ext cx="8686800" cy="6400800"/>
          </a:xfrm>
          <a:prstGeom prst="rect">
            <a:avLst/>
          </a:prstGeom>
          <a:solidFill>
            <a:srgbClr val="A514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pic>
        <p:nvPicPr>
          <p:cNvPr id="79" name="Shape 79"/>
          <p:cNvPicPr preferRelativeResize="0"/>
          <p:nvPr/>
        </p:nvPicPr>
        <p:blipFill rotWithShape="1">
          <a:blip r:embed="rId2">
            <a:alphaModFix/>
          </a:blip>
          <a:srcRect b="0" l="0" r="37328" t="0"/>
          <a:stretch/>
        </p:blipFill>
        <p:spPr>
          <a:xfrm>
            <a:off x="5654452" y="436622"/>
            <a:ext cx="3262720" cy="6025896"/>
          </a:xfrm>
          <a:prstGeom prst="rect">
            <a:avLst/>
          </a:prstGeom>
          <a:noFill/>
          <a:ln>
            <a:noFill/>
          </a:ln>
        </p:spPr>
      </p:pic>
      <p:sp>
        <p:nvSpPr>
          <p:cNvPr id="80" name="Shape 80"/>
          <p:cNvSpPr txBox="1"/>
          <p:nvPr>
            <p:ph type="ctrTitle"/>
          </p:nvPr>
        </p:nvSpPr>
        <p:spPr>
          <a:xfrm>
            <a:off x="550733" y="2253751"/>
            <a:ext cx="4987877" cy="1217083"/>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600"/>
              <a:buFont typeface="Times New Roman"/>
              <a:buNone/>
              <a:defRPr b="0" i="0" sz="3600" u="none" cap="none" strike="noStrik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1" name="Shape 81"/>
          <p:cNvSpPr txBox="1"/>
          <p:nvPr>
            <p:ph idx="1" type="subTitle"/>
          </p:nvPr>
        </p:nvSpPr>
        <p:spPr>
          <a:xfrm>
            <a:off x="550733" y="3596777"/>
            <a:ext cx="4987877" cy="480836"/>
          </a:xfrm>
          <a:prstGeom prst="rect">
            <a:avLst/>
          </a:prstGeom>
          <a:noFill/>
          <a:ln>
            <a:noFill/>
          </a:ln>
        </p:spPr>
        <p:txBody>
          <a:bodyPr anchorCtr="0" anchor="t" bIns="91425" lIns="91425" spcFirstLastPara="1" rIns="91425" wrap="square" tIns="91425"/>
          <a:lstStyle>
            <a:lvl1pPr lvl="0" marR="0" rtl="0" algn="l">
              <a:lnSpc>
                <a:spcPct val="100000"/>
              </a:lnSpc>
              <a:spcBef>
                <a:spcPts val="56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lvl="2"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3pPr>
            <a:lvl4pPr lvl="3"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4pPr>
            <a:lvl5pPr lvl="4"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9pPr>
          </a:lstStyle>
          <a:p/>
        </p:txBody>
      </p:sp>
      <p:pic>
        <p:nvPicPr>
          <p:cNvPr descr="1linerev(1c)1000-01.png" id="82" name="Shape 82"/>
          <p:cNvPicPr preferRelativeResize="0"/>
          <p:nvPr/>
        </p:nvPicPr>
        <p:blipFill rotWithShape="1">
          <a:blip r:embed="rId3">
            <a:alphaModFix/>
          </a:blip>
          <a:srcRect b="0" l="0" r="0" t="0"/>
          <a:stretch/>
        </p:blipFill>
        <p:spPr>
          <a:xfrm>
            <a:off x="418988" y="5851976"/>
            <a:ext cx="2706171" cy="422762"/>
          </a:xfrm>
          <a:prstGeom prst="rect">
            <a:avLst/>
          </a:prstGeom>
          <a:noFill/>
          <a:ln>
            <a:noFill/>
          </a:ln>
        </p:spPr>
      </p:pic>
      <p:sp>
        <p:nvSpPr>
          <p:cNvPr id="83" name="Shape 8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showMasterSp="0">
  <p:cSld name="1_Title and Content">
    <p:spTree>
      <p:nvGrpSpPr>
        <p:cNvPr id="84" name="Shape 84"/>
        <p:cNvGrpSpPr/>
        <p:nvPr/>
      </p:nvGrpSpPr>
      <p:grpSpPr>
        <a:xfrm>
          <a:off x="0" y="0"/>
          <a:ext cx="0" cy="0"/>
          <a:chOff x="0" y="0"/>
          <a:chExt cx="0" cy="0"/>
        </a:xfrm>
      </p:grpSpPr>
      <p:sp>
        <p:nvSpPr>
          <p:cNvPr id="85" name="Shape 85"/>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Shape 86"/>
          <p:cNvSpPr txBox="1"/>
          <p:nvPr>
            <p:ph idx="1" type="body"/>
          </p:nvPr>
        </p:nvSpPr>
        <p:spPr>
          <a:xfrm>
            <a:off x="493889" y="1600200"/>
            <a:ext cx="8142111" cy="477802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9pPr>
          </a:lstStyle>
          <a:p/>
        </p:txBody>
      </p:sp>
      <p:pic>
        <p:nvPicPr>
          <p:cNvPr id="87" name="Shape 87"/>
          <p:cNvPicPr preferRelativeResize="0"/>
          <p:nvPr/>
        </p:nvPicPr>
        <p:blipFill rotWithShape="1">
          <a:blip r:embed="rId2">
            <a:alphaModFix/>
          </a:blip>
          <a:srcRect b="0" l="0" r="0" t="0"/>
          <a:stretch/>
        </p:blipFill>
        <p:spPr>
          <a:xfrm>
            <a:off x="7840472" y="437444"/>
            <a:ext cx="596646" cy="690372"/>
          </a:xfrm>
          <a:prstGeom prst="rect">
            <a:avLst/>
          </a:prstGeom>
          <a:noFill/>
          <a:ln>
            <a:noFill/>
          </a:ln>
        </p:spPr>
      </p:pic>
      <p:sp>
        <p:nvSpPr>
          <p:cNvPr id="88" name="Shape 88"/>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9" name="Shape 89"/>
        <p:cNvGrpSpPr/>
        <p:nvPr/>
      </p:nvGrpSpPr>
      <p:grpSpPr>
        <a:xfrm>
          <a:off x="0" y="0"/>
          <a:ext cx="0" cy="0"/>
          <a:chOff x="0" y="0"/>
          <a:chExt cx="0" cy="0"/>
        </a:xfrm>
      </p:grpSpPr>
      <p:sp>
        <p:nvSpPr>
          <p:cNvPr id="90" name="Shape 90"/>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1" name="Shape 91"/>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9pPr>
          </a:lstStyle>
          <a:p/>
        </p:txBody>
      </p:sp>
      <p:sp>
        <p:nvSpPr>
          <p:cNvPr id="92" name="Shape 92"/>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9pPr>
          </a:lstStyle>
          <a:p/>
        </p:txBody>
      </p:sp>
      <p:sp>
        <p:nvSpPr>
          <p:cNvPr id="93" name="Shape 9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94" name="Shape 94"/>
        <p:cNvGrpSpPr/>
        <p:nvPr/>
      </p:nvGrpSpPr>
      <p:grpSpPr>
        <a:xfrm>
          <a:off x="0" y="0"/>
          <a:ext cx="0" cy="0"/>
          <a:chOff x="0" y="0"/>
          <a:chExt cx="0" cy="0"/>
        </a:xfrm>
      </p:grpSpPr>
      <p:sp>
        <p:nvSpPr>
          <p:cNvPr id="95" name="Shape 95"/>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6" name="Shape 96"/>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rgbClr val="6C7373"/>
              </a:buClr>
              <a:buSzPts val="2400"/>
              <a:buFont typeface="Arial"/>
              <a:buNone/>
              <a:defRPr b="0" i="0" sz="2400" u="none" cap="none" strike="noStrike">
                <a:solidFill>
                  <a:srgbClr val="6C7373"/>
                </a:solidFill>
                <a:latin typeface="Arial"/>
                <a:ea typeface="Arial"/>
                <a:cs typeface="Arial"/>
                <a:sym typeface="Arial"/>
              </a:defRPr>
            </a:lvl1pPr>
            <a:lvl2pPr indent="-228600" lvl="1" marL="914400" marR="0" rtl="0" algn="l">
              <a:lnSpc>
                <a:spcPct val="100000"/>
              </a:lnSpc>
              <a:spcBef>
                <a:spcPts val="400"/>
              </a:spcBef>
              <a:spcAft>
                <a:spcPts val="0"/>
              </a:spcAft>
              <a:buClr>
                <a:srgbClr val="6C7373"/>
              </a:buClr>
              <a:buSzPts val="2000"/>
              <a:buFont typeface="Arial"/>
              <a:buNone/>
              <a:defRPr b="1" i="0" sz="2000" u="none" cap="none" strike="noStrike">
                <a:solidFill>
                  <a:srgbClr val="6C7373"/>
                </a:solidFill>
                <a:latin typeface="Arial"/>
                <a:ea typeface="Arial"/>
                <a:cs typeface="Arial"/>
                <a:sym typeface="Arial"/>
              </a:defRPr>
            </a:lvl2pPr>
            <a:lvl3pPr indent="-228600" lvl="2" marL="1371600" marR="0" rtl="0" algn="l">
              <a:lnSpc>
                <a:spcPct val="100000"/>
              </a:lnSpc>
              <a:spcBef>
                <a:spcPts val="360"/>
              </a:spcBef>
              <a:spcAft>
                <a:spcPts val="0"/>
              </a:spcAft>
              <a:buClr>
                <a:srgbClr val="6C7373"/>
              </a:buClr>
              <a:buSzPts val="1800"/>
              <a:buFont typeface="Arial"/>
              <a:buNone/>
              <a:defRPr b="1" i="0" sz="1800" u="none" cap="none" strike="noStrike">
                <a:solidFill>
                  <a:srgbClr val="6C7373"/>
                </a:solidFill>
                <a:latin typeface="Arial"/>
                <a:ea typeface="Arial"/>
                <a:cs typeface="Arial"/>
                <a:sym typeface="Arial"/>
              </a:defRPr>
            </a:lvl3pPr>
            <a:lvl4pPr indent="-228600" lvl="3" marL="1828800" marR="0" rtl="0" algn="l">
              <a:lnSpc>
                <a:spcPct val="100000"/>
              </a:lnSpc>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4pPr>
            <a:lvl5pPr indent="-228600" lvl="4" marL="2286000" marR="0" rtl="0" algn="l">
              <a:lnSpc>
                <a:spcPct val="100000"/>
              </a:lnSpc>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9pPr>
          </a:lstStyle>
          <a:p/>
        </p:txBody>
      </p:sp>
      <p:sp>
        <p:nvSpPr>
          <p:cNvPr id="97" name="Shape 97"/>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1pPr>
            <a:lvl2pPr indent="-355600" lvl="1" marL="9144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2pPr>
            <a:lvl3pPr indent="-342900" lvl="2" marL="13716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3pPr>
            <a:lvl4pPr indent="-330200" lvl="3" marL="1828800" marR="0" rtl="0" algn="l">
              <a:lnSpc>
                <a:spcPct val="100000"/>
              </a:lnSpc>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4pPr>
            <a:lvl5pPr indent="-330200" lvl="4" marL="2286000" marR="0" rtl="0" algn="l">
              <a:lnSpc>
                <a:spcPct val="100000"/>
              </a:lnSpc>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9pPr>
          </a:lstStyle>
          <a:p/>
        </p:txBody>
      </p:sp>
      <p:sp>
        <p:nvSpPr>
          <p:cNvPr id="98" name="Shape 98"/>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rgbClr val="6C7373"/>
              </a:buClr>
              <a:buSzPts val="2400"/>
              <a:buFont typeface="Arial"/>
              <a:buNone/>
              <a:defRPr b="0" i="0" sz="2400" u="none" cap="none" strike="noStrike">
                <a:solidFill>
                  <a:srgbClr val="6C7373"/>
                </a:solidFill>
                <a:latin typeface="Arial"/>
                <a:ea typeface="Arial"/>
                <a:cs typeface="Arial"/>
                <a:sym typeface="Arial"/>
              </a:defRPr>
            </a:lvl1pPr>
            <a:lvl2pPr indent="-228600" lvl="1" marL="914400" marR="0" rtl="0" algn="l">
              <a:lnSpc>
                <a:spcPct val="100000"/>
              </a:lnSpc>
              <a:spcBef>
                <a:spcPts val="400"/>
              </a:spcBef>
              <a:spcAft>
                <a:spcPts val="0"/>
              </a:spcAft>
              <a:buClr>
                <a:srgbClr val="6C7373"/>
              </a:buClr>
              <a:buSzPts val="2000"/>
              <a:buFont typeface="Arial"/>
              <a:buNone/>
              <a:defRPr b="1" i="0" sz="2000" u="none" cap="none" strike="noStrike">
                <a:solidFill>
                  <a:srgbClr val="6C7373"/>
                </a:solidFill>
                <a:latin typeface="Arial"/>
                <a:ea typeface="Arial"/>
                <a:cs typeface="Arial"/>
                <a:sym typeface="Arial"/>
              </a:defRPr>
            </a:lvl2pPr>
            <a:lvl3pPr indent="-228600" lvl="2" marL="1371600" marR="0" rtl="0" algn="l">
              <a:lnSpc>
                <a:spcPct val="100000"/>
              </a:lnSpc>
              <a:spcBef>
                <a:spcPts val="360"/>
              </a:spcBef>
              <a:spcAft>
                <a:spcPts val="0"/>
              </a:spcAft>
              <a:buClr>
                <a:srgbClr val="6C7373"/>
              </a:buClr>
              <a:buSzPts val="1800"/>
              <a:buFont typeface="Arial"/>
              <a:buNone/>
              <a:defRPr b="1" i="0" sz="1800" u="none" cap="none" strike="noStrike">
                <a:solidFill>
                  <a:srgbClr val="6C7373"/>
                </a:solidFill>
                <a:latin typeface="Arial"/>
                <a:ea typeface="Arial"/>
                <a:cs typeface="Arial"/>
                <a:sym typeface="Arial"/>
              </a:defRPr>
            </a:lvl3pPr>
            <a:lvl4pPr indent="-228600" lvl="3" marL="1828800" marR="0" rtl="0" algn="l">
              <a:lnSpc>
                <a:spcPct val="100000"/>
              </a:lnSpc>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4pPr>
            <a:lvl5pPr indent="-228600" lvl="4" marL="2286000" marR="0" rtl="0" algn="l">
              <a:lnSpc>
                <a:spcPct val="100000"/>
              </a:lnSpc>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9pPr>
          </a:lstStyle>
          <a:p/>
        </p:txBody>
      </p:sp>
      <p:sp>
        <p:nvSpPr>
          <p:cNvPr id="99" name="Shape 99"/>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1pPr>
            <a:lvl2pPr indent="-355600" lvl="1" marL="9144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2pPr>
            <a:lvl3pPr indent="-342900" lvl="2" marL="13716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3pPr>
            <a:lvl4pPr indent="-330200" lvl="3" marL="1828800" marR="0" rtl="0" algn="l">
              <a:lnSpc>
                <a:spcPct val="100000"/>
              </a:lnSpc>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4pPr>
            <a:lvl5pPr indent="-330200" lvl="4" marL="2286000" marR="0" rtl="0" algn="l">
              <a:lnSpc>
                <a:spcPct val="100000"/>
              </a:lnSpc>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9pPr>
          </a:lstStyle>
          <a:p/>
        </p:txBody>
      </p:sp>
      <p:sp>
        <p:nvSpPr>
          <p:cNvPr id="100" name="Shape 100"/>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1" name="Shape 101"/>
        <p:cNvGrpSpPr/>
        <p:nvPr/>
      </p:nvGrpSpPr>
      <p:grpSpPr>
        <a:xfrm>
          <a:off x="0" y="0"/>
          <a:ext cx="0" cy="0"/>
          <a:chOff x="0" y="0"/>
          <a:chExt cx="0" cy="0"/>
        </a:xfrm>
      </p:grpSpPr>
      <p:sp>
        <p:nvSpPr>
          <p:cNvPr id="102" name="Shape 102"/>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3" name="Shape 10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04" name="Shape 104"/>
        <p:cNvGrpSpPr/>
        <p:nvPr/>
      </p:nvGrpSpPr>
      <p:grpSpPr>
        <a:xfrm>
          <a:off x="0" y="0"/>
          <a:ext cx="0" cy="0"/>
          <a:chOff x="0" y="0"/>
          <a:chExt cx="0" cy="0"/>
        </a:xfrm>
      </p:grpSpPr>
      <p:pic>
        <p:nvPicPr>
          <p:cNvPr descr="Wash_U_PPT_Template-04.jpg" id="105" name="Shape 105"/>
          <p:cNvPicPr preferRelativeResize="0"/>
          <p:nvPr/>
        </p:nvPicPr>
        <p:blipFill rotWithShape="1">
          <a:blip r:embed="rId2">
            <a:alphaModFix/>
          </a:blip>
          <a:srcRect b="0" l="0" r="0" t="0"/>
          <a:stretch/>
        </p:blipFill>
        <p:spPr>
          <a:xfrm>
            <a:off x="0" y="0"/>
            <a:ext cx="6858000" cy="5143500"/>
          </a:xfrm>
          <a:prstGeom prst="rect">
            <a:avLst/>
          </a:prstGeom>
          <a:noFill/>
          <a:ln>
            <a:noFill/>
          </a:ln>
        </p:spPr>
      </p:pic>
      <p:sp>
        <p:nvSpPr>
          <p:cNvPr id="106" name="Shape 106"/>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type="title">
  <p:cSld name="TITLE">
    <p:spTree>
      <p:nvGrpSpPr>
        <p:cNvPr id="113" name="Shape 113"/>
        <p:cNvGrpSpPr/>
        <p:nvPr/>
      </p:nvGrpSpPr>
      <p:grpSpPr>
        <a:xfrm>
          <a:off x="0" y="0"/>
          <a:ext cx="0" cy="0"/>
          <a:chOff x="0" y="0"/>
          <a:chExt cx="0" cy="0"/>
        </a:xfrm>
      </p:grpSpPr>
      <p:sp>
        <p:nvSpPr>
          <p:cNvPr id="114" name="Shape 114"/>
          <p:cNvSpPr/>
          <p:nvPr/>
        </p:nvSpPr>
        <p:spPr>
          <a:xfrm>
            <a:off x="228600" y="228600"/>
            <a:ext cx="8686800" cy="6400800"/>
          </a:xfrm>
          <a:prstGeom prst="rect">
            <a:avLst/>
          </a:prstGeom>
          <a:solidFill>
            <a:srgbClr val="6C737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sp>
        <p:nvSpPr>
          <p:cNvPr id="115" name="Shape 115"/>
          <p:cNvSpPr txBox="1"/>
          <p:nvPr>
            <p:ph type="ctrTitle"/>
          </p:nvPr>
        </p:nvSpPr>
        <p:spPr>
          <a:xfrm>
            <a:off x="550733" y="2253751"/>
            <a:ext cx="4987877" cy="1217083"/>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600"/>
              <a:buFont typeface="Times New Roman"/>
              <a:buNone/>
              <a:defRPr b="0" i="0" sz="3600" u="none" cap="none" strike="noStrik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6" name="Shape 116"/>
          <p:cNvSpPr txBox="1"/>
          <p:nvPr>
            <p:ph idx="1" type="subTitle"/>
          </p:nvPr>
        </p:nvSpPr>
        <p:spPr>
          <a:xfrm>
            <a:off x="550733" y="3596777"/>
            <a:ext cx="4987877" cy="480836"/>
          </a:xfrm>
          <a:prstGeom prst="rect">
            <a:avLst/>
          </a:prstGeom>
          <a:noFill/>
          <a:ln>
            <a:noFill/>
          </a:ln>
        </p:spPr>
        <p:txBody>
          <a:bodyPr anchorCtr="0" anchor="t" bIns="91425" lIns="91425" spcFirstLastPara="1" rIns="91425" wrap="square" tIns="91425"/>
          <a:lstStyle>
            <a:lvl1pPr lvl="0" marR="0" rtl="0" algn="l">
              <a:lnSpc>
                <a:spcPct val="100000"/>
              </a:lnSpc>
              <a:spcBef>
                <a:spcPts val="56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lvl="2"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3pPr>
            <a:lvl4pPr lvl="3"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4pPr>
            <a:lvl5pPr lvl="4"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9pPr>
          </a:lstStyle>
          <a:p/>
        </p:txBody>
      </p:sp>
      <p:pic>
        <p:nvPicPr>
          <p:cNvPr descr="1linerev(1c)1000-01.png" id="117" name="Shape 117"/>
          <p:cNvPicPr preferRelativeResize="0"/>
          <p:nvPr/>
        </p:nvPicPr>
        <p:blipFill rotWithShape="1">
          <a:blip r:embed="rId2">
            <a:alphaModFix/>
          </a:blip>
          <a:srcRect b="0" l="0" r="0" t="0"/>
          <a:stretch/>
        </p:blipFill>
        <p:spPr>
          <a:xfrm>
            <a:off x="418988" y="5851976"/>
            <a:ext cx="3608228" cy="563683"/>
          </a:xfrm>
          <a:prstGeom prst="rect">
            <a:avLst/>
          </a:prstGeom>
          <a:noFill/>
          <a:ln>
            <a:noFill/>
          </a:ln>
        </p:spPr>
      </p:pic>
      <p:pic>
        <p:nvPicPr>
          <p:cNvPr id="118" name="Shape 118"/>
          <p:cNvPicPr preferRelativeResize="0"/>
          <p:nvPr/>
        </p:nvPicPr>
        <p:blipFill rotWithShape="1">
          <a:blip r:embed="rId3">
            <a:alphaModFix/>
          </a:blip>
          <a:srcRect b="0" l="0" r="37328" t="0"/>
          <a:stretch/>
        </p:blipFill>
        <p:spPr>
          <a:xfrm>
            <a:off x="5654452" y="436622"/>
            <a:ext cx="3262720" cy="6025896"/>
          </a:xfrm>
          <a:prstGeom prst="rect">
            <a:avLst/>
          </a:prstGeom>
          <a:noFill/>
          <a:ln>
            <a:noFill/>
          </a:ln>
        </p:spPr>
      </p:pic>
      <p:sp>
        <p:nvSpPr>
          <p:cNvPr id="119" name="Shape 11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id="23" name="Shape 23"/>
          <p:cNvSpPr txBox="1"/>
          <p:nvPr>
            <p:ph idx="1" type="body"/>
          </p:nvPr>
        </p:nvSpPr>
        <p:spPr>
          <a:xfrm>
            <a:off x="493889" y="1600200"/>
            <a:ext cx="8142111" cy="4778022"/>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9pPr>
          </a:lstStyle>
          <a:p/>
        </p:txBody>
      </p:sp>
      <p:sp>
        <p:nvSpPr>
          <p:cNvPr id="24" name="Shape 24"/>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Shape 2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0" name="Shape 120"/>
        <p:cNvGrpSpPr/>
        <p:nvPr/>
      </p:nvGrpSpPr>
      <p:grpSpPr>
        <a:xfrm>
          <a:off x="0" y="0"/>
          <a:ext cx="0" cy="0"/>
          <a:chOff x="0" y="0"/>
          <a:chExt cx="0" cy="0"/>
        </a:xfrm>
      </p:grpSpPr>
      <p:sp>
        <p:nvSpPr>
          <p:cNvPr id="121" name="Shape 121"/>
          <p:cNvSpPr txBox="1"/>
          <p:nvPr>
            <p:ph idx="1" type="body"/>
          </p:nvPr>
        </p:nvSpPr>
        <p:spPr>
          <a:xfrm>
            <a:off x="493889" y="1600200"/>
            <a:ext cx="8142111" cy="477802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9pPr>
          </a:lstStyle>
          <a:p/>
        </p:txBody>
      </p:sp>
      <p:sp>
        <p:nvSpPr>
          <p:cNvPr id="122" name="Shape 122"/>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3" name="Shape 12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4" name="Shape 124"/>
        <p:cNvGrpSpPr/>
        <p:nvPr/>
      </p:nvGrpSpPr>
      <p:grpSpPr>
        <a:xfrm>
          <a:off x="0" y="0"/>
          <a:ext cx="0" cy="0"/>
          <a:chOff x="0" y="0"/>
          <a:chExt cx="0" cy="0"/>
        </a:xfrm>
      </p:grpSpPr>
      <p:sp>
        <p:nvSpPr>
          <p:cNvPr id="125" name="Shape 12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p:cSld name="3_Title Slide">
    <p:spTree>
      <p:nvGrpSpPr>
        <p:cNvPr id="126" name="Shape 126"/>
        <p:cNvGrpSpPr/>
        <p:nvPr/>
      </p:nvGrpSpPr>
      <p:grpSpPr>
        <a:xfrm>
          <a:off x="0" y="0"/>
          <a:ext cx="0" cy="0"/>
          <a:chOff x="0" y="0"/>
          <a:chExt cx="0" cy="0"/>
        </a:xfrm>
      </p:grpSpPr>
      <p:sp>
        <p:nvSpPr>
          <p:cNvPr id="127" name="Shape 127"/>
          <p:cNvSpPr/>
          <p:nvPr/>
        </p:nvSpPr>
        <p:spPr>
          <a:xfrm>
            <a:off x="228600" y="228600"/>
            <a:ext cx="8686800" cy="6400800"/>
          </a:xfrm>
          <a:prstGeom prst="rect">
            <a:avLst/>
          </a:prstGeom>
          <a:solidFill>
            <a:srgbClr val="A514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pic>
        <p:nvPicPr>
          <p:cNvPr id="128" name="Shape 128"/>
          <p:cNvPicPr preferRelativeResize="0"/>
          <p:nvPr/>
        </p:nvPicPr>
        <p:blipFill rotWithShape="1">
          <a:blip r:embed="rId2">
            <a:alphaModFix/>
          </a:blip>
          <a:srcRect b="0" l="0" r="37328" t="0"/>
          <a:stretch/>
        </p:blipFill>
        <p:spPr>
          <a:xfrm>
            <a:off x="5654452" y="436622"/>
            <a:ext cx="3262720" cy="6025896"/>
          </a:xfrm>
          <a:prstGeom prst="rect">
            <a:avLst/>
          </a:prstGeom>
          <a:noFill/>
          <a:ln>
            <a:noFill/>
          </a:ln>
        </p:spPr>
      </p:pic>
      <p:sp>
        <p:nvSpPr>
          <p:cNvPr id="129" name="Shape 129"/>
          <p:cNvSpPr txBox="1"/>
          <p:nvPr>
            <p:ph type="ctrTitle"/>
          </p:nvPr>
        </p:nvSpPr>
        <p:spPr>
          <a:xfrm>
            <a:off x="550733" y="2253751"/>
            <a:ext cx="4987877" cy="1217083"/>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600"/>
              <a:buFont typeface="Times New Roman"/>
              <a:buNone/>
              <a:defRPr b="0" i="0" sz="3600" u="none" cap="none" strike="noStrike">
                <a:solidFill>
                  <a:schemeClr val="lt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0" name="Shape 130"/>
          <p:cNvSpPr txBox="1"/>
          <p:nvPr>
            <p:ph idx="1" type="subTitle"/>
          </p:nvPr>
        </p:nvSpPr>
        <p:spPr>
          <a:xfrm>
            <a:off x="550733" y="3596777"/>
            <a:ext cx="4987877" cy="480836"/>
          </a:xfrm>
          <a:prstGeom prst="rect">
            <a:avLst/>
          </a:prstGeom>
          <a:noFill/>
          <a:ln>
            <a:noFill/>
          </a:ln>
        </p:spPr>
        <p:txBody>
          <a:bodyPr anchorCtr="0" anchor="t" bIns="91425" lIns="91425" spcFirstLastPara="1" rIns="91425" wrap="square" tIns="91425"/>
          <a:lstStyle>
            <a:lvl1pPr lvl="0" marR="0" rtl="0" algn="l">
              <a:lnSpc>
                <a:spcPct val="100000"/>
              </a:lnSpc>
              <a:spcBef>
                <a:spcPts val="56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lvl="2"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3pPr>
            <a:lvl4pPr lvl="3"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4pPr>
            <a:lvl5pPr lvl="4"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9pPr>
          </a:lstStyle>
          <a:p/>
        </p:txBody>
      </p:sp>
      <p:pic>
        <p:nvPicPr>
          <p:cNvPr descr="1linerev(1c)1000-01.png" id="131" name="Shape 131"/>
          <p:cNvPicPr preferRelativeResize="0"/>
          <p:nvPr/>
        </p:nvPicPr>
        <p:blipFill rotWithShape="1">
          <a:blip r:embed="rId3">
            <a:alphaModFix/>
          </a:blip>
          <a:srcRect b="0" l="0" r="0" t="0"/>
          <a:stretch/>
        </p:blipFill>
        <p:spPr>
          <a:xfrm>
            <a:off x="418988" y="5851976"/>
            <a:ext cx="3608228" cy="563683"/>
          </a:xfrm>
          <a:prstGeom prst="rect">
            <a:avLst/>
          </a:prstGeom>
          <a:noFill/>
          <a:ln>
            <a:noFill/>
          </a:ln>
        </p:spPr>
      </p:pic>
      <p:sp>
        <p:nvSpPr>
          <p:cNvPr id="132" name="Shape 13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showMasterSp="0">
  <p:cSld name="1_Title and Content">
    <p:spTree>
      <p:nvGrpSpPr>
        <p:cNvPr id="133" name="Shape 133"/>
        <p:cNvGrpSpPr/>
        <p:nvPr/>
      </p:nvGrpSpPr>
      <p:grpSpPr>
        <a:xfrm>
          <a:off x="0" y="0"/>
          <a:ext cx="0" cy="0"/>
          <a:chOff x="0" y="0"/>
          <a:chExt cx="0" cy="0"/>
        </a:xfrm>
      </p:grpSpPr>
      <p:sp>
        <p:nvSpPr>
          <p:cNvPr id="134" name="Shape 134"/>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5" name="Shape 135"/>
          <p:cNvSpPr txBox="1"/>
          <p:nvPr>
            <p:ph idx="1" type="body"/>
          </p:nvPr>
        </p:nvSpPr>
        <p:spPr>
          <a:xfrm>
            <a:off x="493889" y="1600200"/>
            <a:ext cx="8142111" cy="477802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9pPr>
          </a:lstStyle>
          <a:p/>
        </p:txBody>
      </p:sp>
      <p:pic>
        <p:nvPicPr>
          <p:cNvPr id="136" name="Shape 136"/>
          <p:cNvPicPr preferRelativeResize="0"/>
          <p:nvPr/>
        </p:nvPicPr>
        <p:blipFill rotWithShape="1">
          <a:blip r:embed="rId2">
            <a:alphaModFix/>
          </a:blip>
          <a:srcRect b="0" l="0" r="0" t="0"/>
          <a:stretch/>
        </p:blipFill>
        <p:spPr>
          <a:xfrm>
            <a:off x="7840472" y="437444"/>
            <a:ext cx="795528" cy="920496"/>
          </a:xfrm>
          <a:prstGeom prst="rect">
            <a:avLst/>
          </a:prstGeom>
          <a:noFill/>
          <a:ln>
            <a:noFill/>
          </a:ln>
        </p:spPr>
      </p:pic>
      <p:sp>
        <p:nvSpPr>
          <p:cNvPr id="137" name="Shape 13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8" name="Shape 138"/>
        <p:cNvGrpSpPr/>
        <p:nvPr/>
      </p:nvGrpSpPr>
      <p:grpSpPr>
        <a:xfrm>
          <a:off x="0" y="0"/>
          <a:ext cx="0" cy="0"/>
          <a:chOff x="0" y="0"/>
          <a:chExt cx="0" cy="0"/>
        </a:xfrm>
      </p:grpSpPr>
      <p:sp>
        <p:nvSpPr>
          <p:cNvPr id="139" name="Shape 139"/>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0" name="Shape 140"/>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9pPr>
          </a:lstStyle>
          <a:p/>
        </p:txBody>
      </p:sp>
      <p:sp>
        <p:nvSpPr>
          <p:cNvPr id="141" name="Shape 141"/>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9pPr>
          </a:lstStyle>
          <a:p/>
        </p:txBody>
      </p:sp>
      <p:sp>
        <p:nvSpPr>
          <p:cNvPr id="142" name="Shape 14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43" name="Shape 143"/>
        <p:cNvGrpSpPr/>
        <p:nvPr/>
      </p:nvGrpSpPr>
      <p:grpSpPr>
        <a:xfrm>
          <a:off x="0" y="0"/>
          <a:ext cx="0" cy="0"/>
          <a:chOff x="0" y="0"/>
          <a:chExt cx="0" cy="0"/>
        </a:xfrm>
      </p:grpSpPr>
      <p:sp>
        <p:nvSpPr>
          <p:cNvPr id="144" name="Shape 144"/>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5" name="Shape 145"/>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rgbClr val="6C7373"/>
              </a:buClr>
              <a:buSzPts val="2400"/>
              <a:buFont typeface="Arial"/>
              <a:buNone/>
              <a:defRPr b="0" i="0" sz="2400" u="none" cap="none" strike="noStrike">
                <a:solidFill>
                  <a:srgbClr val="6C7373"/>
                </a:solidFill>
                <a:latin typeface="Arial"/>
                <a:ea typeface="Arial"/>
                <a:cs typeface="Arial"/>
                <a:sym typeface="Arial"/>
              </a:defRPr>
            </a:lvl1pPr>
            <a:lvl2pPr indent="-228600" lvl="1" marL="914400" marR="0" rtl="0" algn="l">
              <a:lnSpc>
                <a:spcPct val="100000"/>
              </a:lnSpc>
              <a:spcBef>
                <a:spcPts val="400"/>
              </a:spcBef>
              <a:spcAft>
                <a:spcPts val="0"/>
              </a:spcAft>
              <a:buClr>
                <a:srgbClr val="6C7373"/>
              </a:buClr>
              <a:buSzPts val="2000"/>
              <a:buFont typeface="Arial"/>
              <a:buNone/>
              <a:defRPr b="1" i="0" sz="2000" u="none" cap="none" strike="noStrike">
                <a:solidFill>
                  <a:srgbClr val="6C7373"/>
                </a:solidFill>
                <a:latin typeface="Arial"/>
                <a:ea typeface="Arial"/>
                <a:cs typeface="Arial"/>
                <a:sym typeface="Arial"/>
              </a:defRPr>
            </a:lvl2pPr>
            <a:lvl3pPr indent="-228600" lvl="2" marL="1371600" marR="0" rtl="0" algn="l">
              <a:lnSpc>
                <a:spcPct val="100000"/>
              </a:lnSpc>
              <a:spcBef>
                <a:spcPts val="360"/>
              </a:spcBef>
              <a:spcAft>
                <a:spcPts val="0"/>
              </a:spcAft>
              <a:buClr>
                <a:srgbClr val="6C7373"/>
              </a:buClr>
              <a:buSzPts val="1800"/>
              <a:buFont typeface="Arial"/>
              <a:buNone/>
              <a:defRPr b="1" i="0" sz="1800" u="none" cap="none" strike="noStrike">
                <a:solidFill>
                  <a:srgbClr val="6C7373"/>
                </a:solidFill>
                <a:latin typeface="Arial"/>
                <a:ea typeface="Arial"/>
                <a:cs typeface="Arial"/>
                <a:sym typeface="Arial"/>
              </a:defRPr>
            </a:lvl3pPr>
            <a:lvl4pPr indent="-228600" lvl="3" marL="1828800" marR="0" rtl="0" algn="l">
              <a:lnSpc>
                <a:spcPct val="100000"/>
              </a:lnSpc>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4pPr>
            <a:lvl5pPr indent="-228600" lvl="4" marL="2286000" marR="0" rtl="0" algn="l">
              <a:lnSpc>
                <a:spcPct val="100000"/>
              </a:lnSpc>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9pPr>
          </a:lstStyle>
          <a:p/>
        </p:txBody>
      </p:sp>
      <p:sp>
        <p:nvSpPr>
          <p:cNvPr id="146" name="Shape 146"/>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1pPr>
            <a:lvl2pPr indent="-355600" lvl="1" marL="9144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2pPr>
            <a:lvl3pPr indent="-342900" lvl="2" marL="13716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3pPr>
            <a:lvl4pPr indent="-330200" lvl="3" marL="1828800" marR="0" rtl="0" algn="l">
              <a:lnSpc>
                <a:spcPct val="100000"/>
              </a:lnSpc>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4pPr>
            <a:lvl5pPr indent="-330200" lvl="4" marL="2286000" marR="0" rtl="0" algn="l">
              <a:lnSpc>
                <a:spcPct val="100000"/>
              </a:lnSpc>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9pPr>
          </a:lstStyle>
          <a:p/>
        </p:txBody>
      </p:sp>
      <p:sp>
        <p:nvSpPr>
          <p:cNvPr id="147" name="Shape 147"/>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rgbClr val="6C7373"/>
              </a:buClr>
              <a:buSzPts val="2400"/>
              <a:buFont typeface="Arial"/>
              <a:buNone/>
              <a:defRPr b="0" i="0" sz="2400" u="none" cap="none" strike="noStrike">
                <a:solidFill>
                  <a:srgbClr val="6C7373"/>
                </a:solidFill>
                <a:latin typeface="Arial"/>
                <a:ea typeface="Arial"/>
                <a:cs typeface="Arial"/>
                <a:sym typeface="Arial"/>
              </a:defRPr>
            </a:lvl1pPr>
            <a:lvl2pPr indent="-228600" lvl="1" marL="914400" marR="0" rtl="0" algn="l">
              <a:lnSpc>
                <a:spcPct val="100000"/>
              </a:lnSpc>
              <a:spcBef>
                <a:spcPts val="400"/>
              </a:spcBef>
              <a:spcAft>
                <a:spcPts val="0"/>
              </a:spcAft>
              <a:buClr>
                <a:srgbClr val="6C7373"/>
              </a:buClr>
              <a:buSzPts val="2000"/>
              <a:buFont typeface="Arial"/>
              <a:buNone/>
              <a:defRPr b="1" i="0" sz="2000" u="none" cap="none" strike="noStrike">
                <a:solidFill>
                  <a:srgbClr val="6C7373"/>
                </a:solidFill>
                <a:latin typeface="Arial"/>
                <a:ea typeface="Arial"/>
                <a:cs typeface="Arial"/>
                <a:sym typeface="Arial"/>
              </a:defRPr>
            </a:lvl2pPr>
            <a:lvl3pPr indent="-228600" lvl="2" marL="1371600" marR="0" rtl="0" algn="l">
              <a:lnSpc>
                <a:spcPct val="100000"/>
              </a:lnSpc>
              <a:spcBef>
                <a:spcPts val="360"/>
              </a:spcBef>
              <a:spcAft>
                <a:spcPts val="0"/>
              </a:spcAft>
              <a:buClr>
                <a:srgbClr val="6C7373"/>
              </a:buClr>
              <a:buSzPts val="1800"/>
              <a:buFont typeface="Arial"/>
              <a:buNone/>
              <a:defRPr b="1" i="0" sz="1800" u="none" cap="none" strike="noStrike">
                <a:solidFill>
                  <a:srgbClr val="6C7373"/>
                </a:solidFill>
                <a:latin typeface="Arial"/>
                <a:ea typeface="Arial"/>
                <a:cs typeface="Arial"/>
                <a:sym typeface="Arial"/>
              </a:defRPr>
            </a:lvl3pPr>
            <a:lvl4pPr indent="-228600" lvl="3" marL="1828800" marR="0" rtl="0" algn="l">
              <a:lnSpc>
                <a:spcPct val="100000"/>
              </a:lnSpc>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4pPr>
            <a:lvl5pPr indent="-228600" lvl="4" marL="2286000" marR="0" rtl="0" algn="l">
              <a:lnSpc>
                <a:spcPct val="100000"/>
              </a:lnSpc>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9pPr>
          </a:lstStyle>
          <a:p/>
        </p:txBody>
      </p:sp>
      <p:sp>
        <p:nvSpPr>
          <p:cNvPr id="148" name="Shape 148"/>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1pPr>
            <a:lvl2pPr indent="-355600" lvl="1" marL="9144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2pPr>
            <a:lvl3pPr indent="-342900" lvl="2" marL="13716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3pPr>
            <a:lvl4pPr indent="-330200" lvl="3" marL="1828800" marR="0" rtl="0" algn="l">
              <a:lnSpc>
                <a:spcPct val="100000"/>
              </a:lnSpc>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4pPr>
            <a:lvl5pPr indent="-330200" lvl="4" marL="2286000" marR="0" rtl="0" algn="l">
              <a:lnSpc>
                <a:spcPct val="100000"/>
              </a:lnSpc>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9pPr>
          </a:lstStyle>
          <a:p/>
        </p:txBody>
      </p:sp>
      <p:sp>
        <p:nvSpPr>
          <p:cNvPr id="149" name="Shape 14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0" name="Shape 150"/>
        <p:cNvGrpSpPr/>
        <p:nvPr/>
      </p:nvGrpSpPr>
      <p:grpSpPr>
        <a:xfrm>
          <a:off x="0" y="0"/>
          <a:ext cx="0" cy="0"/>
          <a:chOff x="0" y="0"/>
          <a:chExt cx="0" cy="0"/>
        </a:xfrm>
      </p:grpSpPr>
      <p:sp>
        <p:nvSpPr>
          <p:cNvPr id="151" name="Shape 151"/>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2" name="Shape 15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53" name="Shape 153"/>
        <p:cNvGrpSpPr/>
        <p:nvPr/>
      </p:nvGrpSpPr>
      <p:grpSpPr>
        <a:xfrm>
          <a:off x="0" y="0"/>
          <a:ext cx="0" cy="0"/>
          <a:chOff x="0" y="0"/>
          <a:chExt cx="0" cy="0"/>
        </a:xfrm>
      </p:grpSpPr>
      <p:pic>
        <p:nvPicPr>
          <p:cNvPr descr="Wash_U_PPT_Template-04.jpg" id="154" name="Shape 154"/>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55" name="Shape 15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 name="Shape 26"/>
        <p:cNvGrpSpPr/>
        <p:nvPr/>
      </p:nvGrpSpPr>
      <p:grpSpPr>
        <a:xfrm>
          <a:off x="0" y="0"/>
          <a:ext cx="0" cy="0"/>
          <a:chOff x="0" y="0"/>
          <a:chExt cx="0" cy="0"/>
        </a:xfrm>
      </p:grpSpPr>
      <p:sp>
        <p:nvSpPr>
          <p:cNvPr id="27" name="Shape 2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p:cSld name="3_Title Slide">
    <p:spTree>
      <p:nvGrpSpPr>
        <p:cNvPr id="28" name="Shape 28"/>
        <p:cNvGrpSpPr/>
        <p:nvPr/>
      </p:nvGrpSpPr>
      <p:grpSpPr>
        <a:xfrm>
          <a:off x="0" y="0"/>
          <a:ext cx="0" cy="0"/>
          <a:chOff x="0" y="0"/>
          <a:chExt cx="0" cy="0"/>
        </a:xfrm>
      </p:grpSpPr>
      <p:sp>
        <p:nvSpPr>
          <p:cNvPr id="29" name="Shape 29"/>
          <p:cNvSpPr/>
          <p:nvPr/>
        </p:nvSpPr>
        <p:spPr>
          <a:xfrm>
            <a:off x="228600" y="228600"/>
            <a:ext cx="8686800" cy="6400800"/>
          </a:xfrm>
          <a:prstGeom prst="rect">
            <a:avLst/>
          </a:prstGeom>
          <a:solidFill>
            <a:srgbClr val="A514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id="30" name="Shape 30"/>
          <p:cNvPicPr preferRelativeResize="0"/>
          <p:nvPr/>
        </p:nvPicPr>
        <p:blipFill rotWithShape="1">
          <a:blip r:embed="rId2">
            <a:alphaModFix/>
          </a:blip>
          <a:srcRect b="0" l="0" r="37328" t="0"/>
          <a:stretch/>
        </p:blipFill>
        <p:spPr>
          <a:xfrm>
            <a:off x="5654452" y="436622"/>
            <a:ext cx="3262720" cy="6025896"/>
          </a:xfrm>
          <a:prstGeom prst="rect">
            <a:avLst/>
          </a:prstGeom>
          <a:noFill/>
          <a:ln>
            <a:noFill/>
          </a:ln>
        </p:spPr>
      </p:pic>
      <p:sp>
        <p:nvSpPr>
          <p:cNvPr id="31" name="Shape 31"/>
          <p:cNvSpPr txBox="1"/>
          <p:nvPr>
            <p:ph type="ctrTitle"/>
          </p:nvPr>
        </p:nvSpPr>
        <p:spPr>
          <a:xfrm>
            <a:off x="550733" y="2253751"/>
            <a:ext cx="4987877" cy="1217083"/>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3600"/>
              <a:buFont typeface="Times New Roman"/>
              <a:buNone/>
              <a:defRPr b="0" i="0" sz="3600" u="none" cap="none" strike="noStrike">
                <a:solidFill>
                  <a:schemeClr val="lt1"/>
                </a:solidFill>
                <a:latin typeface="Times New Roman"/>
                <a:ea typeface="Times New Roman"/>
                <a:cs typeface="Times New Roman"/>
                <a:sym typeface="Times New Roma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Shape 32"/>
          <p:cNvSpPr txBox="1"/>
          <p:nvPr>
            <p:ph idx="1" type="subTitle"/>
          </p:nvPr>
        </p:nvSpPr>
        <p:spPr>
          <a:xfrm>
            <a:off x="550733" y="3596777"/>
            <a:ext cx="4987877" cy="480836"/>
          </a:xfrm>
          <a:prstGeom prst="rect">
            <a:avLst/>
          </a:prstGeom>
          <a:noFill/>
          <a:ln>
            <a:noFill/>
          </a:ln>
        </p:spPr>
        <p:txBody>
          <a:bodyPr anchorCtr="0" anchor="t" bIns="91425" lIns="91425" spcFirstLastPara="1" rIns="91425" wrap="square" tIns="91425"/>
          <a:lstStyle>
            <a:lvl1pPr indent="0" lvl="0" marL="0" marR="0" rtl="0" algn="l">
              <a:spcBef>
                <a:spcPts val="56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0" lvl="1" marL="457200"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indent="0" lvl="2" marL="9144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3pPr>
            <a:lvl4pPr indent="0" lvl="3" marL="1371600"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4pPr>
            <a:lvl5pPr indent="0" lvl="4" marL="1828800"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Rockwell"/>
                <a:ea typeface="Rockwell"/>
                <a:cs typeface="Rockwell"/>
                <a:sym typeface="Rockwell"/>
              </a:defRPr>
            </a:lvl9pPr>
          </a:lstStyle>
          <a:p/>
        </p:txBody>
      </p:sp>
      <p:pic>
        <p:nvPicPr>
          <p:cNvPr descr="1linerev(1c)1000-01.png" id="33" name="Shape 33"/>
          <p:cNvPicPr preferRelativeResize="0"/>
          <p:nvPr/>
        </p:nvPicPr>
        <p:blipFill rotWithShape="1">
          <a:blip r:embed="rId3">
            <a:alphaModFix/>
          </a:blip>
          <a:srcRect b="0" l="0" r="0" t="0"/>
          <a:stretch/>
        </p:blipFill>
        <p:spPr>
          <a:xfrm>
            <a:off x="418988" y="5851976"/>
            <a:ext cx="3608228" cy="563683"/>
          </a:xfrm>
          <a:prstGeom prst="rect">
            <a:avLst/>
          </a:prstGeom>
          <a:noFill/>
          <a:ln>
            <a:noFill/>
          </a:ln>
        </p:spPr>
      </p:pic>
      <p:sp>
        <p:nvSpPr>
          <p:cNvPr id="34" name="Shape 3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showMasterSp="0">
  <p:cSld name="1_Title and Content">
    <p:spTree>
      <p:nvGrpSpPr>
        <p:cNvPr id="35" name="Shape 35"/>
        <p:cNvGrpSpPr/>
        <p:nvPr/>
      </p:nvGrpSpPr>
      <p:grpSpPr>
        <a:xfrm>
          <a:off x="0" y="0"/>
          <a:ext cx="0" cy="0"/>
          <a:chOff x="0" y="0"/>
          <a:chExt cx="0" cy="0"/>
        </a:xfrm>
      </p:grpSpPr>
      <p:sp>
        <p:nvSpPr>
          <p:cNvPr id="36" name="Shape 36"/>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7" name="Shape 37"/>
          <p:cNvSpPr txBox="1"/>
          <p:nvPr>
            <p:ph idx="1" type="body"/>
          </p:nvPr>
        </p:nvSpPr>
        <p:spPr>
          <a:xfrm>
            <a:off x="493889" y="1600200"/>
            <a:ext cx="8142111" cy="4778022"/>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9pPr>
          </a:lstStyle>
          <a:p/>
        </p:txBody>
      </p:sp>
      <p:pic>
        <p:nvPicPr>
          <p:cNvPr id="38" name="Shape 38"/>
          <p:cNvPicPr preferRelativeResize="0"/>
          <p:nvPr/>
        </p:nvPicPr>
        <p:blipFill rotWithShape="1">
          <a:blip r:embed="rId2">
            <a:alphaModFix/>
          </a:blip>
          <a:srcRect b="0" l="0" r="0" t="0"/>
          <a:stretch/>
        </p:blipFill>
        <p:spPr>
          <a:xfrm>
            <a:off x="7840472" y="437444"/>
            <a:ext cx="795528" cy="920496"/>
          </a:xfrm>
          <a:prstGeom prst="rect">
            <a:avLst/>
          </a:prstGeom>
          <a:noFill/>
          <a:ln>
            <a:noFill/>
          </a:ln>
        </p:spPr>
      </p:pic>
      <p:sp>
        <p:nvSpPr>
          <p:cNvPr id="39" name="Shape 3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 name="Shape 40"/>
        <p:cNvGrpSpPr/>
        <p:nvPr/>
      </p:nvGrpSpPr>
      <p:grpSpPr>
        <a:xfrm>
          <a:off x="0" y="0"/>
          <a:ext cx="0" cy="0"/>
          <a:chOff x="0" y="0"/>
          <a:chExt cx="0" cy="0"/>
        </a:xfrm>
      </p:grpSpPr>
      <p:sp>
        <p:nvSpPr>
          <p:cNvPr id="41" name="Shape 41"/>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 name="Shape 42"/>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9pPr>
          </a:lstStyle>
          <a:p/>
        </p:txBody>
      </p:sp>
      <p:sp>
        <p:nvSpPr>
          <p:cNvPr id="43" name="Shape 43"/>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Rockwell"/>
                <a:ea typeface="Rockwell"/>
                <a:cs typeface="Rockwell"/>
                <a:sym typeface="Rockwell"/>
              </a:defRPr>
            </a:lvl9pPr>
          </a:lstStyle>
          <a:p/>
        </p:txBody>
      </p:sp>
      <p:sp>
        <p:nvSpPr>
          <p:cNvPr id="44" name="Shape 4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Shape 46"/>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Shape 47"/>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rgbClr val="6C7373"/>
              </a:buClr>
              <a:buSzPts val="2400"/>
              <a:buFont typeface="Arial"/>
              <a:buNone/>
              <a:defRPr b="0" i="0" sz="2400" u="none" cap="none" strike="noStrike">
                <a:solidFill>
                  <a:srgbClr val="6C7373"/>
                </a:solidFill>
                <a:latin typeface="Arial"/>
                <a:ea typeface="Arial"/>
                <a:cs typeface="Arial"/>
                <a:sym typeface="Arial"/>
              </a:defRPr>
            </a:lvl1pPr>
            <a:lvl2pPr indent="-228600" lvl="1" marL="914400" marR="0" rtl="0" algn="l">
              <a:spcBef>
                <a:spcPts val="400"/>
              </a:spcBef>
              <a:spcAft>
                <a:spcPts val="0"/>
              </a:spcAft>
              <a:buClr>
                <a:srgbClr val="6C7373"/>
              </a:buClr>
              <a:buSzPts val="2000"/>
              <a:buFont typeface="Arial"/>
              <a:buNone/>
              <a:defRPr b="1" i="0" sz="2000" u="none" cap="none" strike="noStrike">
                <a:solidFill>
                  <a:srgbClr val="6C7373"/>
                </a:solidFill>
                <a:latin typeface="Arial"/>
                <a:ea typeface="Arial"/>
                <a:cs typeface="Arial"/>
                <a:sym typeface="Arial"/>
              </a:defRPr>
            </a:lvl2pPr>
            <a:lvl3pPr indent="-228600" lvl="2" marL="1371600" marR="0" rtl="0" algn="l">
              <a:spcBef>
                <a:spcPts val="360"/>
              </a:spcBef>
              <a:spcAft>
                <a:spcPts val="0"/>
              </a:spcAft>
              <a:buClr>
                <a:srgbClr val="6C7373"/>
              </a:buClr>
              <a:buSzPts val="1800"/>
              <a:buFont typeface="Arial"/>
              <a:buNone/>
              <a:defRPr b="1" i="0" sz="1800" u="none" cap="none" strike="noStrike">
                <a:solidFill>
                  <a:srgbClr val="6C7373"/>
                </a:solidFill>
                <a:latin typeface="Arial"/>
                <a:ea typeface="Arial"/>
                <a:cs typeface="Arial"/>
                <a:sym typeface="Arial"/>
              </a:defRPr>
            </a:lvl3pPr>
            <a:lvl4pPr indent="-228600" lvl="3" marL="1828800" marR="0" rtl="0" algn="l">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4pPr>
            <a:lvl5pPr indent="-228600" lvl="4" marL="2286000" marR="0" rtl="0" algn="l">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9pPr>
          </a:lstStyle>
          <a:p/>
        </p:txBody>
      </p:sp>
      <p:sp>
        <p:nvSpPr>
          <p:cNvPr id="48" name="Shape 48"/>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1pPr>
            <a:lvl2pPr indent="-355600" lvl="1" marL="914400" marR="0" rtl="0" algn="l">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2pPr>
            <a:lvl3pPr indent="-342900" lvl="2" marL="13716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3pPr>
            <a:lvl4pPr indent="-330200" lvl="3" marL="1828800" marR="0" rtl="0" algn="l">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4pPr>
            <a:lvl5pPr indent="-330200" lvl="4" marL="2286000" marR="0" rtl="0" algn="l">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9pPr>
          </a:lstStyle>
          <a:p/>
        </p:txBody>
      </p:sp>
      <p:sp>
        <p:nvSpPr>
          <p:cNvPr id="49" name="Shape 49"/>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rgbClr val="6C7373"/>
              </a:buClr>
              <a:buSzPts val="2400"/>
              <a:buFont typeface="Arial"/>
              <a:buNone/>
              <a:defRPr b="0" i="0" sz="2400" u="none" cap="none" strike="noStrike">
                <a:solidFill>
                  <a:srgbClr val="6C7373"/>
                </a:solidFill>
                <a:latin typeface="Arial"/>
                <a:ea typeface="Arial"/>
                <a:cs typeface="Arial"/>
                <a:sym typeface="Arial"/>
              </a:defRPr>
            </a:lvl1pPr>
            <a:lvl2pPr indent="-228600" lvl="1" marL="914400" marR="0" rtl="0" algn="l">
              <a:spcBef>
                <a:spcPts val="400"/>
              </a:spcBef>
              <a:spcAft>
                <a:spcPts val="0"/>
              </a:spcAft>
              <a:buClr>
                <a:srgbClr val="6C7373"/>
              </a:buClr>
              <a:buSzPts val="2000"/>
              <a:buFont typeface="Arial"/>
              <a:buNone/>
              <a:defRPr b="1" i="0" sz="2000" u="none" cap="none" strike="noStrike">
                <a:solidFill>
                  <a:srgbClr val="6C7373"/>
                </a:solidFill>
                <a:latin typeface="Arial"/>
                <a:ea typeface="Arial"/>
                <a:cs typeface="Arial"/>
                <a:sym typeface="Arial"/>
              </a:defRPr>
            </a:lvl2pPr>
            <a:lvl3pPr indent="-228600" lvl="2" marL="1371600" marR="0" rtl="0" algn="l">
              <a:spcBef>
                <a:spcPts val="360"/>
              </a:spcBef>
              <a:spcAft>
                <a:spcPts val="0"/>
              </a:spcAft>
              <a:buClr>
                <a:srgbClr val="6C7373"/>
              </a:buClr>
              <a:buSzPts val="1800"/>
              <a:buFont typeface="Arial"/>
              <a:buNone/>
              <a:defRPr b="1" i="0" sz="1800" u="none" cap="none" strike="noStrike">
                <a:solidFill>
                  <a:srgbClr val="6C7373"/>
                </a:solidFill>
                <a:latin typeface="Arial"/>
                <a:ea typeface="Arial"/>
                <a:cs typeface="Arial"/>
                <a:sym typeface="Arial"/>
              </a:defRPr>
            </a:lvl3pPr>
            <a:lvl4pPr indent="-228600" lvl="3" marL="1828800" marR="0" rtl="0" algn="l">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4pPr>
            <a:lvl5pPr indent="-228600" lvl="4" marL="2286000" marR="0" rtl="0" algn="l">
              <a:spcBef>
                <a:spcPts val="320"/>
              </a:spcBef>
              <a:spcAft>
                <a:spcPts val="0"/>
              </a:spcAft>
              <a:buClr>
                <a:srgbClr val="6C7373"/>
              </a:buClr>
              <a:buSzPts val="1600"/>
              <a:buFont typeface="Arial"/>
              <a:buNone/>
              <a:defRPr b="1" i="0" sz="1600" u="none" cap="none" strike="noStrike">
                <a:solidFill>
                  <a:srgbClr val="6C7373"/>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Rockwell"/>
                <a:ea typeface="Rockwell"/>
                <a:cs typeface="Rockwell"/>
                <a:sym typeface="Rockwell"/>
              </a:defRPr>
            </a:lvl9pPr>
          </a:lstStyle>
          <a:p/>
        </p:txBody>
      </p:sp>
      <p:sp>
        <p:nvSpPr>
          <p:cNvPr id="50" name="Shape 50"/>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1pPr>
            <a:lvl2pPr indent="-355600" lvl="1" marL="914400" marR="0" rtl="0" algn="l">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2pPr>
            <a:lvl3pPr indent="-342900" lvl="2" marL="13716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3pPr>
            <a:lvl4pPr indent="-330200" lvl="3" marL="1828800" marR="0" rtl="0" algn="l">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4pPr>
            <a:lvl5pPr indent="-330200" lvl="4" marL="2286000" marR="0" rtl="0" algn="l">
              <a:spcBef>
                <a:spcPts val="320"/>
              </a:spcBef>
              <a:spcAft>
                <a:spcPts val="0"/>
              </a:spcAft>
              <a:buClr>
                <a:srgbClr val="6C7373"/>
              </a:buClr>
              <a:buSzPts val="1600"/>
              <a:buFont typeface="Arial"/>
              <a:buChar char="»"/>
              <a:defRPr b="0" i="0" sz="1600" u="none" cap="none" strike="noStrike">
                <a:solidFill>
                  <a:srgbClr val="6C7373"/>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Rockwell"/>
                <a:ea typeface="Rockwell"/>
                <a:cs typeface="Rockwell"/>
                <a:sym typeface="Rockwell"/>
              </a:defRPr>
            </a:lvl9pPr>
          </a:lstStyle>
          <a:p/>
        </p:txBody>
      </p:sp>
      <p:sp>
        <p:nvSpPr>
          <p:cNvPr id="51" name="Shape 5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 name="Shape 52"/>
        <p:cNvGrpSpPr/>
        <p:nvPr/>
      </p:nvGrpSpPr>
      <p:grpSpPr>
        <a:xfrm>
          <a:off x="0" y="0"/>
          <a:ext cx="0" cy="0"/>
          <a:chOff x="0" y="0"/>
          <a:chExt cx="0" cy="0"/>
        </a:xfrm>
      </p:grpSpPr>
      <p:sp>
        <p:nvSpPr>
          <p:cNvPr id="53" name="Shape 53"/>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4" name="Shape 5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55" name="Shape 55"/>
        <p:cNvGrpSpPr/>
        <p:nvPr/>
      </p:nvGrpSpPr>
      <p:grpSpPr>
        <a:xfrm>
          <a:off x="0" y="0"/>
          <a:ext cx="0" cy="0"/>
          <a:chOff x="0" y="0"/>
          <a:chExt cx="0" cy="0"/>
        </a:xfrm>
      </p:grpSpPr>
      <p:pic>
        <p:nvPicPr>
          <p:cNvPr descr="Wash_U_PPT_Template-04.jpg" id="56" name="Shape 56"/>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7" name="Shape 5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11" Type="http://schemas.openxmlformats.org/officeDocument/2006/relationships/theme" Target="../theme/theme3.xml"/><Relationship Id="rId10" Type="http://schemas.openxmlformats.org/officeDocument/2006/relationships/slideLayout" Target="../slideLayouts/slideLayout18.xml"/><Relationship Id="rId9" Type="http://schemas.openxmlformats.org/officeDocument/2006/relationships/slideLayout" Target="../slideLayouts/slideLayout1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11" Type="http://schemas.openxmlformats.org/officeDocument/2006/relationships/theme" Target="../theme/theme4.xml"/><Relationship Id="rId10" Type="http://schemas.openxmlformats.org/officeDocument/2006/relationships/slideLayout" Target="../slideLayouts/slideLayout27.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228600" y="228600"/>
            <a:ext cx="8686800" cy="6400800"/>
          </a:xfrm>
          <a:prstGeom prst="rect">
            <a:avLst/>
          </a:prstGeom>
          <a:solidFill>
            <a:srgbClr val="E1E1E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1" name="Shape 11"/>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 name="Shape 12"/>
          <p:cNvSpPr txBox="1"/>
          <p:nvPr>
            <p:ph idx="1" type="body"/>
          </p:nvPr>
        </p:nvSpPr>
        <p:spPr>
          <a:xfrm>
            <a:off x="493889" y="1600200"/>
            <a:ext cx="8142111" cy="4778022"/>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9pPr>
          </a:lstStyle>
          <a:p/>
        </p:txBody>
      </p:sp>
      <p:pic>
        <p:nvPicPr>
          <p:cNvPr id="13" name="Shape 13"/>
          <p:cNvPicPr preferRelativeResize="0"/>
          <p:nvPr/>
        </p:nvPicPr>
        <p:blipFill rotWithShape="1">
          <a:blip r:embed="rId1">
            <a:alphaModFix/>
          </a:blip>
          <a:srcRect b="0" l="0" r="0" t="0"/>
          <a:stretch/>
        </p:blipFill>
        <p:spPr>
          <a:xfrm>
            <a:off x="7840472" y="437444"/>
            <a:ext cx="795528" cy="920496"/>
          </a:xfrm>
          <a:prstGeom prst="rect">
            <a:avLst/>
          </a:prstGeom>
          <a:noFill/>
          <a:ln>
            <a:noFill/>
          </a:ln>
        </p:spPr>
      </p:pic>
      <p:sp>
        <p:nvSpPr>
          <p:cNvPr id="14" name="Shape 14"/>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rgbClr val="6C7373"/>
                </a:solidFill>
              </a:defRPr>
            </a:lvl1pPr>
            <a:lvl2pPr lvl="1" algn="r">
              <a:buNone/>
              <a:defRPr sz="1300">
                <a:solidFill>
                  <a:srgbClr val="6C7373"/>
                </a:solidFill>
              </a:defRPr>
            </a:lvl2pPr>
            <a:lvl3pPr lvl="2" algn="r">
              <a:buNone/>
              <a:defRPr sz="1300">
                <a:solidFill>
                  <a:srgbClr val="6C7373"/>
                </a:solidFill>
              </a:defRPr>
            </a:lvl3pPr>
            <a:lvl4pPr lvl="3" algn="r">
              <a:buNone/>
              <a:defRPr sz="1300">
                <a:solidFill>
                  <a:srgbClr val="6C7373"/>
                </a:solidFill>
              </a:defRPr>
            </a:lvl4pPr>
            <a:lvl5pPr lvl="4" algn="r">
              <a:buNone/>
              <a:defRPr sz="1300">
                <a:solidFill>
                  <a:srgbClr val="6C7373"/>
                </a:solidFill>
              </a:defRPr>
            </a:lvl5pPr>
            <a:lvl6pPr lvl="5" algn="r">
              <a:buNone/>
              <a:defRPr sz="1300">
                <a:solidFill>
                  <a:srgbClr val="6C7373"/>
                </a:solidFill>
              </a:defRPr>
            </a:lvl6pPr>
            <a:lvl7pPr lvl="6" algn="r">
              <a:buNone/>
              <a:defRPr sz="1300">
                <a:solidFill>
                  <a:srgbClr val="6C7373"/>
                </a:solidFill>
              </a:defRPr>
            </a:lvl7pPr>
            <a:lvl8pPr lvl="7" algn="r">
              <a:buNone/>
              <a:defRPr sz="1300">
                <a:solidFill>
                  <a:srgbClr val="6C7373"/>
                </a:solidFill>
              </a:defRPr>
            </a:lvl8pPr>
            <a:lvl9pPr lvl="8" algn="r">
              <a:buNone/>
              <a:defRPr sz="1300">
                <a:solidFill>
                  <a:srgbClr val="6C7373"/>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 name="Shape 58"/>
        <p:cNvGrpSpPr/>
        <p:nvPr/>
      </p:nvGrpSpPr>
      <p:grpSpPr>
        <a:xfrm>
          <a:off x="0" y="0"/>
          <a:ext cx="0" cy="0"/>
          <a:chOff x="0" y="0"/>
          <a:chExt cx="0" cy="0"/>
        </a:xfrm>
      </p:grpSpPr>
      <p:sp>
        <p:nvSpPr>
          <p:cNvPr id="59" name="Shape 59"/>
          <p:cNvSpPr/>
          <p:nvPr/>
        </p:nvSpPr>
        <p:spPr>
          <a:xfrm>
            <a:off x="228600" y="228600"/>
            <a:ext cx="8686800" cy="6400800"/>
          </a:xfrm>
          <a:prstGeom prst="rect">
            <a:avLst/>
          </a:prstGeom>
          <a:solidFill>
            <a:srgbClr val="E1E1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sp>
        <p:nvSpPr>
          <p:cNvPr id="60" name="Shape 60"/>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 name="Shape 61"/>
          <p:cNvSpPr txBox="1"/>
          <p:nvPr>
            <p:ph idx="1" type="body"/>
          </p:nvPr>
        </p:nvSpPr>
        <p:spPr>
          <a:xfrm>
            <a:off x="493889" y="1600200"/>
            <a:ext cx="8142111" cy="477802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9pPr>
          </a:lstStyle>
          <a:p/>
        </p:txBody>
      </p:sp>
      <p:pic>
        <p:nvPicPr>
          <p:cNvPr id="62" name="Shape 62"/>
          <p:cNvPicPr preferRelativeResize="0"/>
          <p:nvPr/>
        </p:nvPicPr>
        <p:blipFill rotWithShape="1">
          <a:blip r:embed="rId1">
            <a:alphaModFix/>
          </a:blip>
          <a:srcRect b="0" l="0" r="0" t="0"/>
          <a:stretch/>
        </p:blipFill>
        <p:spPr>
          <a:xfrm>
            <a:off x="7840472" y="437444"/>
            <a:ext cx="596646" cy="690372"/>
          </a:xfrm>
          <a:prstGeom prst="rect">
            <a:avLst/>
          </a:prstGeom>
          <a:noFill/>
          <a:ln>
            <a:noFill/>
          </a:ln>
        </p:spPr>
      </p:pic>
      <p:sp>
        <p:nvSpPr>
          <p:cNvPr id="63" name="Shape 6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7" name="Shape 107"/>
        <p:cNvGrpSpPr/>
        <p:nvPr/>
      </p:nvGrpSpPr>
      <p:grpSpPr>
        <a:xfrm>
          <a:off x="0" y="0"/>
          <a:ext cx="0" cy="0"/>
          <a:chOff x="0" y="0"/>
          <a:chExt cx="0" cy="0"/>
        </a:xfrm>
      </p:grpSpPr>
      <p:sp>
        <p:nvSpPr>
          <p:cNvPr id="108" name="Shape 108"/>
          <p:cNvSpPr/>
          <p:nvPr/>
        </p:nvSpPr>
        <p:spPr>
          <a:xfrm>
            <a:off x="228600" y="228600"/>
            <a:ext cx="8686800" cy="6400800"/>
          </a:xfrm>
          <a:prstGeom prst="rect">
            <a:avLst/>
          </a:prstGeom>
          <a:solidFill>
            <a:srgbClr val="E1E1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sp>
        <p:nvSpPr>
          <p:cNvPr id="109" name="Shape 109"/>
          <p:cNvSpPr txBox="1"/>
          <p:nvPr>
            <p:ph type="title"/>
          </p:nvPr>
        </p:nvSpPr>
        <p:spPr>
          <a:xfrm>
            <a:off x="467202" y="437444"/>
            <a:ext cx="7237465" cy="980194"/>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0" name="Shape 110"/>
          <p:cNvSpPr txBox="1"/>
          <p:nvPr>
            <p:ph idx="1" type="body"/>
          </p:nvPr>
        </p:nvSpPr>
        <p:spPr>
          <a:xfrm>
            <a:off x="493889" y="1600200"/>
            <a:ext cx="8142111" cy="477802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lnSpc>
                <a:spcPct val="100000"/>
              </a:lnSpc>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lnSpc>
                <a:spcPct val="100000"/>
              </a:lnSpc>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lnSpc>
                <a:spcPct val="100000"/>
              </a:lnSpc>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9pPr>
          </a:lstStyle>
          <a:p/>
        </p:txBody>
      </p:sp>
      <p:pic>
        <p:nvPicPr>
          <p:cNvPr id="111" name="Shape 111"/>
          <p:cNvPicPr preferRelativeResize="0"/>
          <p:nvPr/>
        </p:nvPicPr>
        <p:blipFill rotWithShape="1">
          <a:blip r:embed="rId1">
            <a:alphaModFix/>
          </a:blip>
          <a:srcRect b="0" l="0" r="0" t="0"/>
          <a:stretch/>
        </p:blipFill>
        <p:spPr>
          <a:xfrm>
            <a:off x="7840472" y="437444"/>
            <a:ext cx="795528" cy="920496"/>
          </a:xfrm>
          <a:prstGeom prst="rect">
            <a:avLst/>
          </a:prstGeom>
          <a:noFill/>
          <a:ln>
            <a:noFill/>
          </a:ln>
        </p:spPr>
      </p:pic>
      <p:sp>
        <p:nvSpPr>
          <p:cNvPr id="112" name="Shape 11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C7373"/>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2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4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4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3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idx="1" type="subTitle"/>
          </p:nvPr>
        </p:nvSpPr>
        <p:spPr>
          <a:xfrm>
            <a:off x="550725" y="5044299"/>
            <a:ext cx="4987800" cy="74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Jae Sang Ha</a:t>
            </a:r>
            <a:endParaRPr b="1" sz="2000">
              <a:latin typeface="Times New Roman"/>
              <a:ea typeface="Times New Roman"/>
              <a:cs typeface="Times New Roman"/>
              <a:sym typeface="Times New Roman"/>
            </a:endParaRPr>
          </a:p>
          <a:p>
            <a:pPr indent="0" lvl="0" marL="0" marR="0" rtl="0" algn="l">
              <a:spcBef>
                <a:spcPts val="0"/>
              </a:spcBef>
              <a:spcAft>
                <a:spcPts val="0"/>
              </a:spcAft>
              <a:buClr>
                <a:schemeClr val="lt1"/>
              </a:buClr>
              <a:buSzPts val="2000"/>
              <a:buFont typeface="Arial"/>
              <a:buNone/>
            </a:pPr>
            <a:r>
              <a:rPr b="1" lang="en-US" sz="2000">
                <a:latin typeface="Times New Roman"/>
                <a:ea typeface="Times New Roman"/>
                <a:cs typeface="Times New Roman"/>
                <a:sym typeface="Times New Roman"/>
              </a:rPr>
              <a:t>Seunghwan Nigel Kim</a:t>
            </a:r>
            <a:endParaRPr b="0" i="0" sz="2000" u="none" cap="none" strike="noStrike">
              <a:solidFill>
                <a:schemeClr val="lt1"/>
              </a:solidFill>
              <a:latin typeface="Times New Roman"/>
              <a:ea typeface="Times New Roman"/>
              <a:cs typeface="Times New Roman"/>
              <a:sym typeface="Times New Roman"/>
            </a:endParaRPr>
          </a:p>
        </p:txBody>
      </p:sp>
      <p:sp>
        <p:nvSpPr>
          <p:cNvPr id="161" name="Shape 16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US"/>
              <a:t>‹#›</a:t>
            </a:fld>
            <a:endParaRPr/>
          </a:p>
        </p:txBody>
      </p:sp>
      <p:sp>
        <p:nvSpPr>
          <p:cNvPr id="162" name="Shape 162"/>
          <p:cNvSpPr txBox="1"/>
          <p:nvPr>
            <p:ph type="ctrTitle"/>
          </p:nvPr>
        </p:nvSpPr>
        <p:spPr>
          <a:xfrm>
            <a:off x="550725" y="1933991"/>
            <a:ext cx="4987800" cy="24030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1" lang="en-US"/>
              <a:t>Bayesian Optimization with Support Vector Regression</a:t>
            </a:r>
            <a:endParaRPr b="1"/>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idx="1" type="body"/>
          </p:nvPr>
        </p:nvSpPr>
        <p:spPr>
          <a:xfrm>
            <a:off x="493889" y="1600200"/>
            <a:ext cx="8142000" cy="4778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sz="2400">
                <a:solidFill>
                  <a:srgbClr val="000000"/>
                </a:solidFill>
              </a:rPr>
              <a:t>1. Update current belief of loss surface of the learner </a:t>
            </a:r>
            <a:r>
              <a:rPr b="1" i="1" lang="en-US" sz="2400">
                <a:solidFill>
                  <a:srgbClr val="000000"/>
                </a:solidFill>
              </a:rPr>
              <a:t>f</a:t>
            </a:r>
            <a:r>
              <a:rPr lang="en-US" sz="2400">
                <a:solidFill>
                  <a:srgbClr val="000000"/>
                </a:solidFill>
              </a:rPr>
              <a:t>.</a:t>
            </a:r>
            <a:endParaRPr sz="2400">
              <a:solidFill>
                <a:srgbClr val="000000"/>
              </a:solidFill>
            </a:endParaRPr>
          </a:p>
          <a:p>
            <a:pPr indent="0" lvl="0" marL="0" rtl="0" algn="just">
              <a:lnSpc>
                <a:spcPct val="115000"/>
              </a:lnSpc>
              <a:spcBef>
                <a:spcPts val="0"/>
              </a:spcBef>
              <a:spcAft>
                <a:spcPts val="0"/>
              </a:spcAft>
              <a:buNone/>
            </a:pPr>
            <a:r>
              <a:rPr lang="en-US" sz="2300">
                <a:solidFill>
                  <a:srgbClr val="FF0000"/>
                </a:solidFill>
              </a:rPr>
              <a:t>	</a:t>
            </a:r>
            <a:r>
              <a:rPr lang="en-US" sz="2300">
                <a:solidFill>
                  <a:srgbClr val="FF0000"/>
                </a:solidFill>
              </a:rPr>
              <a:t>→ GP prior, Bayes rule to iteratively update posterior func</a:t>
            </a:r>
            <a:endParaRPr sz="2300">
              <a:solidFill>
                <a:srgbClr val="FF0000"/>
              </a:solidFill>
            </a:endParaRPr>
          </a:p>
          <a:p>
            <a:pPr indent="0" lvl="0" marL="0" rtl="0" algn="just">
              <a:lnSpc>
                <a:spcPct val="115000"/>
              </a:lnSpc>
              <a:spcBef>
                <a:spcPts val="0"/>
              </a:spcBef>
              <a:spcAft>
                <a:spcPts val="0"/>
              </a:spcAft>
              <a:buNone/>
            </a:pPr>
            <a:r>
              <a:rPr lang="en-US" sz="2400">
                <a:solidFill>
                  <a:srgbClr val="000000"/>
                </a:solidFill>
              </a:rPr>
              <a:t>2. Choose </a:t>
            </a:r>
            <a:r>
              <a:rPr b="1" i="1" lang="en-US" sz="2400">
                <a:solidFill>
                  <a:srgbClr val="000000"/>
                </a:solidFill>
              </a:rPr>
              <a:t>theta</a:t>
            </a:r>
            <a:r>
              <a:rPr lang="en-US" sz="2400">
                <a:solidFill>
                  <a:srgbClr val="000000"/>
                </a:solidFill>
              </a:rPr>
              <a:t> that maximizes some “utility” over the </a:t>
            </a:r>
            <a:endParaRPr sz="2400">
              <a:solidFill>
                <a:srgbClr val="000000"/>
              </a:solidFill>
            </a:endParaRPr>
          </a:p>
          <a:p>
            <a:pPr indent="0" lvl="0" marL="457200" rtl="0" algn="just">
              <a:lnSpc>
                <a:spcPct val="115000"/>
              </a:lnSpc>
              <a:spcBef>
                <a:spcPts val="0"/>
              </a:spcBef>
              <a:spcAft>
                <a:spcPts val="0"/>
              </a:spcAft>
              <a:buNone/>
            </a:pPr>
            <a:r>
              <a:rPr lang="en-US" sz="2400">
                <a:solidFill>
                  <a:srgbClr val="000000"/>
                </a:solidFill>
              </a:rPr>
              <a:t>current belief</a:t>
            </a:r>
            <a:endParaRPr sz="2400">
              <a:solidFill>
                <a:srgbClr val="000000"/>
              </a:solidFill>
            </a:endParaRPr>
          </a:p>
          <a:p>
            <a:pPr indent="0" lvl="0" marL="0" rtl="0" algn="just">
              <a:lnSpc>
                <a:spcPct val="115000"/>
              </a:lnSpc>
              <a:spcBef>
                <a:spcPts val="0"/>
              </a:spcBef>
              <a:spcAft>
                <a:spcPts val="0"/>
              </a:spcAft>
              <a:buNone/>
            </a:pPr>
            <a:r>
              <a:rPr lang="en-US" sz="2300">
                <a:solidFill>
                  <a:srgbClr val="FF0000"/>
                </a:solidFill>
              </a:rPr>
              <a:t>	→ Utility function formalizes what the next best guess is</a:t>
            </a:r>
            <a:endParaRPr sz="2300">
              <a:solidFill>
                <a:srgbClr val="FF0000"/>
              </a:solidFill>
            </a:endParaRPr>
          </a:p>
          <a:p>
            <a:pPr indent="0" lvl="0" marL="0" rtl="0" algn="just">
              <a:lnSpc>
                <a:spcPct val="115000"/>
              </a:lnSpc>
              <a:spcBef>
                <a:spcPts val="0"/>
              </a:spcBef>
              <a:spcAft>
                <a:spcPts val="0"/>
              </a:spcAft>
              <a:buNone/>
            </a:pPr>
            <a:r>
              <a:rPr lang="en-US" sz="2300">
                <a:solidFill>
                  <a:srgbClr val="FF0000"/>
                </a:solidFill>
              </a:rPr>
              <a:t>	→ </a:t>
            </a:r>
            <a:r>
              <a:rPr lang="en-US" sz="2300">
                <a:solidFill>
                  <a:srgbClr val="000000"/>
                </a:solidFill>
              </a:rPr>
              <a:t>ex) Expected Improvement (EI)  acquisition function</a:t>
            </a:r>
            <a:endParaRPr sz="2300">
              <a:solidFill>
                <a:srgbClr val="000000"/>
              </a:solidFill>
            </a:endParaRPr>
          </a:p>
          <a:p>
            <a:pPr indent="0" lvl="0" marL="0" rtl="0" algn="just">
              <a:lnSpc>
                <a:spcPct val="115000"/>
              </a:lnSpc>
              <a:spcBef>
                <a:spcPts val="0"/>
              </a:spcBef>
              <a:spcAft>
                <a:spcPts val="0"/>
              </a:spcAft>
              <a:buNone/>
            </a:pPr>
            <a:r>
              <a:t/>
            </a:r>
            <a:endParaRPr sz="2300">
              <a:solidFill>
                <a:srgbClr val="6C7373"/>
              </a:solidFill>
            </a:endParaRPr>
          </a:p>
          <a:p>
            <a:pPr indent="0" lvl="0" marL="0" rtl="0" algn="just">
              <a:lnSpc>
                <a:spcPct val="115000"/>
              </a:lnSpc>
              <a:spcBef>
                <a:spcPts val="0"/>
              </a:spcBef>
              <a:spcAft>
                <a:spcPts val="0"/>
              </a:spcAft>
              <a:buNone/>
            </a:pPr>
            <a:r>
              <a:rPr lang="en-US" sz="2400">
                <a:solidFill>
                  <a:srgbClr val="000000"/>
                </a:solidFill>
              </a:rPr>
              <a:t>3. Evaluate performance of learner </a:t>
            </a:r>
            <a:r>
              <a:rPr b="1" i="1" lang="en-US" sz="2400">
                <a:solidFill>
                  <a:srgbClr val="000000"/>
                </a:solidFill>
              </a:rPr>
              <a:t>f</a:t>
            </a:r>
            <a:r>
              <a:rPr lang="en-US" sz="2400">
                <a:solidFill>
                  <a:srgbClr val="000000"/>
                </a:solidFill>
              </a:rPr>
              <a:t> with parameter </a:t>
            </a:r>
            <a:r>
              <a:rPr b="1" i="1" lang="en-US" sz="2400">
                <a:solidFill>
                  <a:srgbClr val="000000"/>
                </a:solidFill>
              </a:rPr>
              <a:t>theta</a:t>
            </a:r>
            <a:r>
              <a:rPr i="1" lang="en-US" sz="2400">
                <a:solidFill>
                  <a:srgbClr val="000000"/>
                </a:solidFill>
              </a:rPr>
              <a:t>. </a:t>
            </a:r>
            <a:endParaRPr sz="2400">
              <a:solidFill>
                <a:srgbClr val="000000"/>
              </a:solidFill>
            </a:endParaRPr>
          </a:p>
          <a:p>
            <a:pPr indent="0" lvl="0" marL="0" rtl="0" algn="just">
              <a:lnSpc>
                <a:spcPct val="115000"/>
              </a:lnSpc>
              <a:spcBef>
                <a:spcPts val="0"/>
              </a:spcBef>
              <a:spcAft>
                <a:spcPts val="0"/>
              </a:spcAft>
              <a:buNone/>
            </a:pPr>
            <a:r>
              <a:t/>
            </a:r>
            <a:endParaRPr>
              <a:solidFill>
                <a:srgbClr val="000000"/>
              </a:solidFill>
            </a:endParaRPr>
          </a:p>
          <a:p>
            <a:pPr indent="0" lvl="0" marL="0" rtl="0" algn="just">
              <a:lnSpc>
                <a:spcPct val="115000"/>
              </a:lnSpc>
              <a:spcBef>
                <a:spcPts val="0"/>
              </a:spcBef>
              <a:spcAft>
                <a:spcPts val="0"/>
              </a:spcAft>
              <a:buClr>
                <a:schemeClr val="dk1"/>
              </a:buClr>
              <a:buSzPts val="1100"/>
              <a:buFont typeface="Arial"/>
              <a:buNone/>
            </a:pPr>
            <a:r>
              <a:rPr lang="en-US" sz="2400">
                <a:solidFill>
                  <a:srgbClr val="000000"/>
                </a:solidFill>
              </a:rPr>
              <a:t>4. Repeat from Step 1.</a:t>
            </a:r>
            <a:endParaRPr>
              <a:solidFill>
                <a:srgbClr val="000000"/>
              </a:solidFill>
            </a:endParaRPr>
          </a:p>
        </p:txBody>
      </p:sp>
      <p:sp>
        <p:nvSpPr>
          <p:cNvPr id="258" name="Shape 258"/>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solidFill>
                  <a:schemeClr val="dk1"/>
                </a:solidFill>
              </a:rPr>
              <a:t>Algorithm(Bayesian Opt.) - explained</a:t>
            </a:r>
            <a:endParaRPr/>
          </a:p>
        </p:txBody>
      </p:sp>
      <p:sp>
        <p:nvSpPr>
          <p:cNvPr id="259" name="Shape 25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idx="1" type="body"/>
          </p:nvPr>
        </p:nvSpPr>
        <p:spPr>
          <a:xfrm>
            <a:off x="493889" y="1600200"/>
            <a:ext cx="8142000" cy="4778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2200">
                <a:solidFill>
                  <a:srgbClr val="000000"/>
                </a:solidFill>
              </a:rPr>
              <a:t>Similar to Probability of Improvement, but takes into account the </a:t>
            </a:r>
            <a:r>
              <a:rPr i="1" lang="en-US" sz="2200">
                <a:solidFill>
                  <a:srgbClr val="000000"/>
                </a:solidFill>
              </a:rPr>
              <a:t>size of improvement</a:t>
            </a:r>
            <a:endParaRPr i="1" sz="2200">
              <a:solidFill>
                <a:srgbClr val="000000"/>
              </a:solidFill>
            </a:endParaRPr>
          </a:p>
          <a:p>
            <a:pPr indent="0" lvl="0" marL="0" rtl="0" algn="just">
              <a:lnSpc>
                <a:spcPct val="115000"/>
              </a:lnSpc>
              <a:spcBef>
                <a:spcPts val="0"/>
              </a:spcBef>
              <a:spcAft>
                <a:spcPts val="0"/>
              </a:spcAft>
              <a:buClr>
                <a:schemeClr val="dk1"/>
              </a:buClr>
              <a:buSzPts val="1100"/>
              <a:buFont typeface="Arial"/>
              <a:buNone/>
            </a:pPr>
            <a:r>
              <a:t/>
            </a:r>
            <a:endParaRPr>
              <a:solidFill>
                <a:srgbClr val="000000"/>
              </a:solidFill>
            </a:endParaRPr>
          </a:p>
          <a:p>
            <a:pPr indent="0" lvl="0" marL="0" rtl="0" algn="just">
              <a:lnSpc>
                <a:spcPct val="115000"/>
              </a:lnSpc>
              <a:spcBef>
                <a:spcPts val="0"/>
              </a:spcBef>
              <a:spcAft>
                <a:spcPts val="0"/>
              </a:spcAft>
              <a:buClr>
                <a:schemeClr val="dk1"/>
              </a:buClr>
              <a:buSzPts val="1100"/>
              <a:buFont typeface="Arial"/>
              <a:buNone/>
            </a:pPr>
            <a:r>
              <a:t/>
            </a:r>
            <a:endParaRPr>
              <a:solidFill>
                <a:srgbClr val="000000"/>
              </a:solidFill>
            </a:endParaRPr>
          </a:p>
          <a:p>
            <a:pPr indent="0" lvl="0" marL="0" rtl="0" algn="just">
              <a:lnSpc>
                <a:spcPct val="115000"/>
              </a:lnSpc>
              <a:spcBef>
                <a:spcPts val="0"/>
              </a:spcBef>
              <a:spcAft>
                <a:spcPts val="0"/>
              </a:spcAft>
              <a:buClr>
                <a:schemeClr val="dk1"/>
              </a:buClr>
              <a:buSzPts val="1100"/>
              <a:buFont typeface="Arial"/>
              <a:buNone/>
            </a:pPr>
            <a:r>
              <a:t/>
            </a:r>
            <a:endParaRPr>
              <a:solidFill>
                <a:srgbClr val="000000"/>
              </a:solidFill>
            </a:endParaRPr>
          </a:p>
          <a:p>
            <a:pPr indent="0" lvl="0" marL="0" rtl="0" algn="just">
              <a:lnSpc>
                <a:spcPct val="115000"/>
              </a:lnSpc>
              <a:spcBef>
                <a:spcPts val="0"/>
              </a:spcBef>
              <a:spcAft>
                <a:spcPts val="0"/>
              </a:spcAft>
              <a:buClr>
                <a:schemeClr val="dk1"/>
              </a:buClr>
              <a:buSzPts val="1100"/>
              <a:buFont typeface="Arial"/>
              <a:buNone/>
            </a:pPr>
            <a:r>
              <a:t/>
            </a:r>
            <a:endParaRPr>
              <a:solidFill>
                <a:srgbClr val="000000"/>
              </a:solidFill>
            </a:endParaRPr>
          </a:p>
          <a:p>
            <a:pPr indent="0" lvl="0" marL="0" rtl="0" algn="just">
              <a:lnSpc>
                <a:spcPct val="115000"/>
              </a:lnSpc>
              <a:spcBef>
                <a:spcPts val="0"/>
              </a:spcBef>
              <a:spcAft>
                <a:spcPts val="0"/>
              </a:spcAft>
              <a:buClr>
                <a:schemeClr val="dk1"/>
              </a:buClr>
              <a:buSzPts val="1100"/>
              <a:buFont typeface="Arial"/>
              <a:buNone/>
            </a:pPr>
            <a:r>
              <a:t/>
            </a:r>
            <a:endParaRPr>
              <a:solidFill>
                <a:srgbClr val="000000"/>
              </a:solidFill>
            </a:endParaRPr>
          </a:p>
          <a:p>
            <a:pPr indent="0" lvl="0" marL="0" rtl="0" algn="just">
              <a:lnSpc>
                <a:spcPct val="115000"/>
              </a:lnSpc>
              <a:spcBef>
                <a:spcPts val="0"/>
              </a:spcBef>
              <a:spcAft>
                <a:spcPts val="0"/>
              </a:spcAft>
              <a:buClr>
                <a:schemeClr val="dk1"/>
              </a:buClr>
              <a:buSzPts val="1100"/>
              <a:buFont typeface="Arial"/>
              <a:buNone/>
            </a:pPr>
            <a:r>
              <a:rPr lang="en-US" sz="2400">
                <a:solidFill>
                  <a:srgbClr val="000000"/>
                </a:solidFill>
              </a:rPr>
              <a:t>EI can be </a:t>
            </a:r>
            <a:r>
              <a:rPr lang="en-US" sz="2400" u="sng">
                <a:solidFill>
                  <a:srgbClr val="000000"/>
                </a:solidFill>
              </a:rPr>
              <a:t>maximized</a:t>
            </a:r>
            <a:r>
              <a:rPr lang="en-US" sz="2400">
                <a:solidFill>
                  <a:srgbClr val="000000"/>
                </a:solidFill>
              </a:rPr>
              <a:t> by:</a:t>
            </a:r>
            <a:endParaRPr sz="2400">
              <a:solidFill>
                <a:srgbClr val="000000"/>
              </a:solidFill>
            </a:endParaRPr>
          </a:p>
          <a:p>
            <a:pPr indent="0" lvl="0" marL="0" rtl="0" algn="just">
              <a:lnSpc>
                <a:spcPct val="115000"/>
              </a:lnSpc>
              <a:spcBef>
                <a:spcPts val="0"/>
              </a:spcBef>
              <a:spcAft>
                <a:spcPts val="0"/>
              </a:spcAft>
              <a:buClr>
                <a:schemeClr val="dk1"/>
              </a:buClr>
              <a:buSzPts val="1100"/>
              <a:buFont typeface="Arial"/>
              <a:buNone/>
            </a:pPr>
            <a:r>
              <a:rPr lang="en-US" sz="2400">
                <a:solidFill>
                  <a:srgbClr val="000000"/>
                </a:solidFill>
              </a:rPr>
              <a:t>decreasing the mean function </a:t>
            </a:r>
            <a:r>
              <a:rPr i="1" lang="en-US" sz="2400">
                <a:solidFill>
                  <a:srgbClr val="000000"/>
                </a:solidFill>
              </a:rPr>
              <a:t>or </a:t>
            </a:r>
            <a:r>
              <a:rPr lang="en-US" sz="2400">
                <a:solidFill>
                  <a:srgbClr val="000000"/>
                </a:solidFill>
              </a:rPr>
              <a:t>increasing the variance.</a:t>
            </a:r>
            <a:endParaRPr sz="2400">
              <a:solidFill>
                <a:srgbClr val="000000"/>
              </a:solidFill>
            </a:endParaRPr>
          </a:p>
          <a:p>
            <a:pPr indent="0" lvl="0" marL="0" rtl="0" algn="just">
              <a:lnSpc>
                <a:spcPct val="115000"/>
              </a:lnSpc>
              <a:spcBef>
                <a:spcPts val="0"/>
              </a:spcBef>
              <a:spcAft>
                <a:spcPts val="0"/>
              </a:spcAft>
              <a:buClr>
                <a:schemeClr val="dk1"/>
              </a:buClr>
              <a:buSzPts val="1100"/>
              <a:buFont typeface="Arial"/>
              <a:buNone/>
            </a:pPr>
            <a:r>
              <a:t/>
            </a:r>
            <a:endParaRPr>
              <a:solidFill>
                <a:srgbClr val="000000"/>
              </a:solidFill>
            </a:endParaRPr>
          </a:p>
        </p:txBody>
      </p:sp>
      <p:sp>
        <p:nvSpPr>
          <p:cNvPr id="266" name="Shape 266"/>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solidFill>
                  <a:schemeClr val="dk1"/>
                </a:solidFill>
              </a:rPr>
              <a:t>Utility - Expected Improvement(EI)</a:t>
            </a:r>
            <a:endParaRPr>
              <a:solidFill>
                <a:schemeClr val="dk1"/>
              </a:solidFill>
            </a:endParaRPr>
          </a:p>
        </p:txBody>
      </p:sp>
      <p:sp>
        <p:nvSpPr>
          <p:cNvPr id="267" name="Shape 26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US"/>
              <a:t>‹#›</a:t>
            </a:fld>
            <a:endParaRPr/>
          </a:p>
        </p:txBody>
      </p:sp>
      <p:pic>
        <p:nvPicPr>
          <p:cNvPr id="268" name="Shape 268"/>
          <p:cNvPicPr preferRelativeResize="0"/>
          <p:nvPr/>
        </p:nvPicPr>
        <p:blipFill>
          <a:blip r:embed="rId3">
            <a:alphaModFix/>
          </a:blip>
          <a:stretch>
            <a:fillRect/>
          </a:stretch>
        </p:blipFill>
        <p:spPr>
          <a:xfrm>
            <a:off x="1402600" y="2513750"/>
            <a:ext cx="6324600" cy="228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solidFill>
                  <a:schemeClr val="dk1"/>
                </a:solidFill>
              </a:rPr>
              <a:t>Dataset Description</a:t>
            </a:r>
            <a:endParaRPr/>
          </a:p>
        </p:txBody>
      </p:sp>
      <p:sp>
        <p:nvSpPr>
          <p:cNvPr id="275" name="Shape 27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US"/>
              <a:t>‹#›</a:t>
            </a:fld>
            <a:endParaRPr/>
          </a:p>
        </p:txBody>
      </p:sp>
      <p:graphicFrame>
        <p:nvGraphicFramePr>
          <p:cNvPr id="276" name="Shape 276"/>
          <p:cNvGraphicFramePr/>
          <p:nvPr/>
        </p:nvGraphicFramePr>
        <p:xfrm>
          <a:off x="674815" y="2447932"/>
          <a:ext cx="3000000" cy="3000000"/>
        </p:xfrm>
        <a:graphic>
          <a:graphicData uri="http://schemas.openxmlformats.org/drawingml/2006/table">
            <a:tbl>
              <a:tblPr>
                <a:noFill/>
                <a:tableStyleId>{1F0D9F25-EC60-4C07-9CA0-C0282898CFD3}</a:tableStyleId>
              </a:tblPr>
              <a:tblGrid>
                <a:gridCol w="1489275"/>
                <a:gridCol w="1355775"/>
                <a:gridCol w="1176450"/>
                <a:gridCol w="1886425"/>
                <a:gridCol w="1886425"/>
              </a:tblGrid>
              <a:tr h="552975">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800" u="none" cap="none" strike="noStrike">
                          <a:solidFill>
                            <a:srgbClr val="FFFFFF"/>
                          </a:solidFill>
                          <a:latin typeface="Times New Roman"/>
                          <a:ea typeface="Times New Roman"/>
                          <a:cs typeface="Times New Roman"/>
                          <a:sym typeface="Times New Roman"/>
                        </a:rPr>
                        <a:t># of </a:t>
                      </a:r>
                      <a:r>
                        <a:rPr lang="en-US" sz="1800">
                          <a:solidFill>
                            <a:srgbClr val="FFFFFF"/>
                          </a:solidFill>
                          <a:latin typeface="Times New Roman"/>
                          <a:ea typeface="Times New Roman"/>
                          <a:cs typeface="Times New Roman"/>
                          <a:sym typeface="Times New Roman"/>
                        </a:rPr>
                        <a:t>samples</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800">
                          <a:solidFill>
                            <a:srgbClr val="FFFFFF"/>
                          </a:solidFill>
                          <a:latin typeface="Times New Roman"/>
                          <a:ea typeface="Times New Roman"/>
                          <a:cs typeface="Times New Roman"/>
                          <a:sym typeface="Times New Roman"/>
                        </a:rPr>
                        <a:t># of features</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800">
                          <a:solidFill>
                            <a:srgbClr val="FFFFFF"/>
                          </a:solidFill>
                          <a:latin typeface="Times New Roman"/>
                          <a:ea typeface="Times New Roman"/>
                          <a:cs typeface="Times New Roman"/>
                          <a:sym typeface="Times New Roman"/>
                        </a:rPr>
                        <a:t>Class labels</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Distribution</a:t>
                      </a:r>
                      <a:endParaRPr sz="1800">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r>
              <a:tr h="64335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rgbClr val="FFFFFF"/>
                          </a:solidFill>
                          <a:latin typeface="Times New Roman"/>
                          <a:ea typeface="Times New Roman"/>
                          <a:cs typeface="Times New Roman"/>
                          <a:sym typeface="Times New Roman"/>
                        </a:rPr>
                        <a:t>Red-wine-quality</a:t>
                      </a:r>
                      <a:r>
                        <a:rPr baseline="30000" lang="en-US">
                          <a:solidFill>
                            <a:schemeClr val="lt1"/>
                          </a:solidFill>
                          <a:latin typeface="Times New Roman"/>
                          <a:ea typeface="Times New Roman"/>
                          <a:cs typeface="Times New Roman"/>
                          <a:sym typeface="Times New Roman"/>
                        </a:rPr>
                        <a:t>1</a:t>
                      </a:r>
                      <a:endParaRPr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800">
                          <a:solidFill>
                            <a:srgbClr val="FFFFFF"/>
                          </a:solidFill>
                          <a:latin typeface="Times New Roman"/>
                          <a:ea typeface="Times New Roman"/>
                          <a:cs typeface="Times New Roman"/>
                          <a:sym typeface="Times New Roman"/>
                        </a:rPr>
                        <a:t>1599</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11</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800">
                          <a:solidFill>
                            <a:srgbClr val="FFFFFF"/>
                          </a:solidFill>
                          <a:latin typeface="Times New Roman"/>
                          <a:ea typeface="Times New Roman"/>
                          <a:cs typeface="Times New Roman"/>
                          <a:sym typeface="Times New Roman"/>
                        </a:rPr>
                        <a:t>0-10 (Integer)</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Normal</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r>
              <a:tr h="638100">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800">
                          <a:solidFill>
                            <a:srgbClr val="FFFFFF"/>
                          </a:solidFill>
                          <a:latin typeface="Times New Roman"/>
                          <a:ea typeface="Times New Roman"/>
                          <a:cs typeface="Times New Roman"/>
                          <a:sym typeface="Times New Roman"/>
                        </a:rPr>
                        <a:t>Iris</a:t>
                      </a:r>
                      <a:r>
                        <a:rPr baseline="30000" lang="en-US" sz="1800">
                          <a:solidFill>
                            <a:schemeClr val="lt1"/>
                          </a:solidFill>
                          <a:latin typeface="Times New Roman"/>
                          <a:ea typeface="Times New Roman"/>
                          <a:cs typeface="Times New Roman"/>
                          <a:sym typeface="Times New Roman"/>
                        </a:rPr>
                        <a:t>2</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800">
                          <a:solidFill>
                            <a:srgbClr val="FFFFFF"/>
                          </a:solidFill>
                          <a:latin typeface="Times New Roman"/>
                          <a:ea typeface="Times New Roman"/>
                          <a:cs typeface="Times New Roman"/>
                          <a:sym typeface="Times New Roman"/>
                        </a:rPr>
                        <a:t>150</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4</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US" sz="1800">
                          <a:solidFill>
                            <a:srgbClr val="FFFFFF"/>
                          </a:solidFill>
                          <a:latin typeface="Times New Roman"/>
                          <a:ea typeface="Times New Roman"/>
                          <a:cs typeface="Times New Roman"/>
                          <a:sym typeface="Times New Roman"/>
                        </a:rPr>
                        <a:t>Iris Setosa</a:t>
                      </a:r>
                      <a:endParaRPr sz="1800">
                        <a:solidFill>
                          <a:srgbClr val="FFFFFF"/>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800">
                          <a:solidFill>
                            <a:srgbClr val="FFFFFF"/>
                          </a:solidFill>
                          <a:latin typeface="Times New Roman"/>
                          <a:ea typeface="Times New Roman"/>
                          <a:cs typeface="Times New Roman"/>
                          <a:sym typeface="Times New Roman"/>
                        </a:rPr>
                        <a:t>Iris Versicolour</a:t>
                      </a:r>
                      <a:endParaRPr sz="1800">
                        <a:solidFill>
                          <a:srgbClr val="FFFFFF"/>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800">
                          <a:solidFill>
                            <a:srgbClr val="FFFFFF"/>
                          </a:solidFill>
                          <a:latin typeface="Times New Roman"/>
                          <a:ea typeface="Times New Roman"/>
                          <a:cs typeface="Times New Roman"/>
                          <a:sym typeface="Times New Roman"/>
                        </a:rPr>
                        <a:t>Iris Virginica</a:t>
                      </a:r>
                      <a:endParaRPr sz="1800">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c>
                  <a:txBody>
                    <a:bodyPr>
                      <a:noAutofit/>
                    </a:bodyPr>
                    <a:lstStyle/>
                    <a:p>
                      <a:pPr indent="0" lvl="0" marL="0" marR="0" rtl="0" algn="ctr">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Uniform</a:t>
                      </a:r>
                      <a:endParaRPr sz="18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F7F7F"/>
                    </a:solidFill>
                  </a:tcPr>
                </a:tc>
              </a:tr>
            </a:tbl>
          </a:graphicData>
        </a:graphic>
      </p:graphicFrame>
      <p:sp>
        <p:nvSpPr>
          <p:cNvPr id="277" name="Shape 277"/>
          <p:cNvSpPr txBox="1"/>
          <p:nvPr/>
        </p:nvSpPr>
        <p:spPr>
          <a:xfrm>
            <a:off x="674831" y="5725323"/>
            <a:ext cx="7443900" cy="6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aseline="30000" i="0" lang="en-US" sz="1200" u="none" cap="none" strike="noStrike">
                <a:solidFill>
                  <a:srgbClr val="000000"/>
                </a:solidFill>
                <a:latin typeface="Times New Roman"/>
                <a:ea typeface="Times New Roman"/>
                <a:cs typeface="Times New Roman"/>
                <a:sym typeface="Times New Roman"/>
              </a:rPr>
              <a:t>1</a:t>
            </a:r>
            <a:r>
              <a:rPr lang="en-US" sz="1200">
                <a:solidFill>
                  <a:schemeClr val="dk1"/>
                </a:solidFill>
                <a:latin typeface="Times New Roman"/>
                <a:ea typeface="Times New Roman"/>
                <a:cs typeface="Times New Roman"/>
                <a:sym typeface="Times New Roman"/>
              </a:rPr>
              <a:t>https://archive.ics.uci.edu/ml/datasets/wine+quality</a:t>
            </a:r>
            <a:endParaRPr sz="12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aseline="30000" i="0" lang="en-US" sz="1200" u="none" cap="none" strike="noStrike">
                <a:solidFill>
                  <a:srgbClr val="000000"/>
                </a:solidFill>
                <a:latin typeface="Times New Roman"/>
                <a:ea typeface="Times New Roman"/>
                <a:cs typeface="Times New Roman"/>
                <a:sym typeface="Times New Roman"/>
              </a:rPr>
              <a:t>2</a:t>
            </a:r>
            <a:r>
              <a:rPr lang="en-US" sz="1200">
                <a:solidFill>
                  <a:schemeClr val="dk1"/>
                </a:solidFill>
                <a:latin typeface="Times New Roman"/>
                <a:ea typeface="Times New Roman"/>
                <a:cs typeface="Times New Roman"/>
                <a:sym typeface="Times New Roman"/>
              </a:rPr>
              <a:t>https://archive.ics.uci.edu/ml/datasets/iris</a:t>
            </a:r>
            <a:endParaRPr baseline="3000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467202" y="437444"/>
            <a:ext cx="7237500" cy="98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solidFill>
                  <a:schemeClr val="dk1"/>
                </a:solidFill>
                <a:latin typeface="Times New Roman"/>
                <a:ea typeface="Times New Roman"/>
                <a:cs typeface="Times New Roman"/>
                <a:sym typeface="Times New Roman"/>
              </a:rPr>
              <a:t>Support Vector Regression (SVR)</a:t>
            </a:r>
            <a:endParaRPr b="0" i="0" sz="3600" u="none" cap="none" strike="noStrike">
              <a:solidFill>
                <a:srgbClr val="6C7373"/>
              </a:solidFill>
              <a:latin typeface="Times New Roman"/>
              <a:ea typeface="Times New Roman"/>
              <a:cs typeface="Times New Roman"/>
              <a:sym typeface="Times New Roman"/>
            </a:endParaRPr>
          </a:p>
        </p:txBody>
      </p:sp>
      <p:sp>
        <p:nvSpPr>
          <p:cNvPr id="284" name="Shape 284"/>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285" name="Shape 285"/>
          <p:cNvPicPr preferRelativeResize="0"/>
          <p:nvPr/>
        </p:nvPicPr>
        <p:blipFill rotWithShape="1">
          <a:blip r:embed="rId3">
            <a:alphaModFix/>
          </a:blip>
          <a:srcRect b="0" l="0" r="0" t="0"/>
          <a:stretch/>
        </p:blipFill>
        <p:spPr>
          <a:xfrm>
            <a:off x="2092200" y="1417560"/>
            <a:ext cx="4959602" cy="2544914"/>
          </a:xfrm>
          <a:prstGeom prst="rect">
            <a:avLst/>
          </a:prstGeom>
          <a:noFill/>
          <a:ln>
            <a:noFill/>
          </a:ln>
        </p:spPr>
      </p:pic>
      <p:pic>
        <p:nvPicPr>
          <p:cNvPr descr="https://lh6.googleusercontent.com/7ghYVmwHjqoTCd6EUSkZWIhW1Z-Ab-SxpT9Zb6b4ni75U8U1LEwKyOe1pbJWUk97JsLpmb_PsoBaAViqPaHShOQVZS9gBunG40D8jQ0eZPpO5sWZCUf8SRSOtia-A9Je9T2Q8H-M" id="286" name="Shape 286"/>
          <p:cNvPicPr preferRelativeResize="0"/>
          <p:nvPr/>
        </p:nvPicPr>
        <p:blipFill rotWithShape="1">
          <a:blip r:embed="rId4">
            <a:alphaModFix/>
          </a:blip>
          <a:srcRect b="0" l="0" r="0" t="0"/>
          <a:stretch/>
        </p:blipFill>
        <p:spPr>
          <a:xfrm>
            <a:off x="2092200" y="4039719"/>
            <a:ext cx="4959601" cy="25524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idx="1" type="body"/>
          </p:nvPr>
        </p:nvSpPr>
        <p:spPr>
          <a:xfrm>
            <a:off x="493889" y="1600200"/>
            <a:ext cx="8142000" cy="4778100"/>
          </a:xfrm>
          <a:prstGeom prst="rect">
            <a:avLst/>
          </a:prstGeom>
        </p:spPr>
        <p:txBody>
          <a:bodyPr anchorCtr="0" anchor="t" bIns="91425" lIns="91425" spcFirstLastPara="1" rIns="91425" wrap="square" tIns="91425">
            <a:noAutofit/>
          </a:bodyPr>
          <a:lstStyle/>
          <a:p>
            <a:pPr indent="-368300" lvl="0" marL="457200" rtl="0" algn="just">
              <a:lnSpc>
                <a:spcPct val="115000"/>
              </a:lnSpc>
              <a:spcBef>
                <a:spcPts val="0"/>
              </a:spcBef>
              <a:spcAft>
                <a:spcPts val="0"/>
              </a:spcAft>
              <a:buClr>
                <a:schemeClr val="dk1"/>
              </a:buClr>
              <a:buSzPts val="2200"/>
              <a:buChar char="●"/>
            </a:pPr>
            <a:r>
              <a:rPr lang="en-US" sz="2200">
                <a:solidFill>
                  <a:schemeClr val="dk1"/>
                </a:solidFill>
              </a:rPr>
              <a:t>rbf kernel</a:t>
            </a:r>
            <a:endParaRPr sz="2200">
              <a:solidFill>
                <a:schemeClr val="dk1"/>
              </a:solidFill>
            </a:endParaRPr>
          </a:p>
          <a:p>
            <a:pPr indent="-368300" lvl="0" marL="457200" rtl="0" algn="just">
              <a:lnSpc>
                <a:spcPct val="115000"/>
              </a:lnSpc>
              <a:spcBef>
                <a:spcPts val="0"/>
              </a:spcBef>
              <a:spcAft>
                <a:spcPts val="0"/>
              </a:spcAft>
              <a:buClr>
                <a:schemeClr val="dk1"/>
              </a:buClr>
              <a:buSzPts val="2200"/>
              <a:buChar char="●"/>
            </a:pPr>
            <a:r>
              <a:rPr lang="en-US" sz="2200">
                <a:solidFill>
                  <a:schemeClr val="dk1"/>
                </a:solidFill>
              </a:rPr>
              <a:t>C</a:t>
            </a:r>
            <a:endParaRPr sz="2200">
              <a:solidFill>
                <a:schemeClr val="dk1"/>
              </a:solidFill>
            </a:endParaRPr>
          </a:p>
          <a:p>
            <a:pPr indent="-368300" lvl="1" marL="914400" rtl="0">
              <a:lnSpc>
                <a:spcPct val="150000"/>
              </a:lnSpc>
              <a:spcBef>
                <a:spcPts val="0"/>
              </a:spcBef>
              <a:spcAft>
                <a:spcPts val="0"/>
              </a:spcAft>
              <a:buClr>
                <a:schemeClr val="dk1"/>
              </a:buClr>
              <a:buSzPts val="2200"/>
              <a:buChar char="○"/>
            </a:pPr>
            <a:r>
              <a:rPr lang="en-US" sz="2200">
                <a:solidFill>
                  <a:srgbClr val="1D1F22"/>
                </a:solidFill>
              </a:rPr>
              <a:t>Penalty parameter C of the error term.</a:t>
            </a:r>
            <a:endParaRPr sz="2200">
              <a:solidFill>
                <a:schemeClr val="dk1"/>
              </a:solidFill>
            </a:endParaRPr>
          </a:p>
          <a:p>
            <a:pPr indent="-368300" lvl="0" marL="457200" rtl="0" algn="just">
              <a:lnSpc>
                <a:spcPct val="115000"/>
              </a:lnSpc>
              <a:spcBef>
                <a:spcPts val="0"/>
              </a:spcBef>
              <a:spcAft>
                <a:spcPts val="0"/>
              </a:spcAft>
              <a:buClr>
                <a:schemeClr val="dk1"/>
              </a:buClr>
              <a:buSzPts val="2200"/>
              <a:buChar char="●"/>
            </a:pPr>
            <a:r>
              <a:rPr lang="en-US" sz="2200">
                <a:solidFill>
                  <a:schemeClr val="dk1"/>
                </a:solidFill>
              </a:rPr>
              <a:t>gamma</a:t>
            </a:r>
            <a:endParaRPr sz="2200">
              <a:solidFill>
                <a:schemeClr val="dk1"/>
              </a:solidFill>
            </a:endParaRPr>
          </a:p>
          <a:p>
            <a:pPr indent="-368300" lvl="1" marL="914400" rtl="0" algn="just">
              <a:lnSpc>
                <a:spcPct val="115000"/>
              </a:lnSpc>
              <a:spcBef>
                <a:spcPts val="0"/>
              </a:spcBef>
              <a:spcAft>
                <a:spcPts val="0"/>
              </a:spcAft>
              <a:buClr>
                <a:schemeClr val="dk1"/>
              </a:buClr>
              <a:buSzPts val="2200"/>
              <a:buChar char="○"/>
            </a:pPr>
            <a:r>
              <a:rPr lang="en-US" sz="2200">
                <a:solidFill>
                  <a:srgbClr val="1D1F22"/>
                </a:solidFill>
              </a:rPr>
              <a:t>Kernel coefficient for ‘rbf’, ‘poly’ and ‘sigmoid’. </a:t>
            </a:r>
            <a:endParaRPr sz="2200">
              <a:solidFill>
                <a:srgbClr val="1D1F22"/>
              </a:solidFill>
            </a:endParaRPr>
          </a:p>
          <a:p>
            <a:pPr indent="-368300" lvl="0" marL="457200" rtl="0" algn="just">
              <a:lnSpc>
                <a:spcPct val="115000"/>
              </a:lnSpc>
              <a:spcBef>
                <a:spcPts val="0"/>
              </a:spcBef>
              <a:spcAft>
                <a:spcPts val="0"/>
              </a:spcAft>
              <a:buClr>
                <a:schemeClr val="dk1"/>
              </a:buClr>
              <a:buSzPts val="2200"/>
              <a:buChar char="●"/>
            </a:pPr>
            <a:r>
              <a:rPr lang="en-US" sz="2200">
                <a:solidFill>
                  <a:schemeClr val="dk1"/>
                </a:solidFill>
              </a:rPr>
              <a:t>epsilon</a:t>
            </a:r>
            <a:endParaRPr sz="2200">
              <a:solidFill>
                <a:schemeClr val="dk1"/>
              </a:solidFill>
            </a:endParaRPr>
          </a:p>
          <a:p>
            <a:pPr indent="-368300" lvl="1" marL="914400" rtl="0" algn="just">
              <a:lnSpc>
                <a:spcPct val="115000"/>
              </a:lnSpc>
              <a:spcBef>
                <a:spcPts val="0"/>
              </a:spcBef>
              <a:spcAft>
                <a:spcPts val="0"/>
              </a:spcAft>
              <a:buClr>
                <a:schemeClr val="dk1"/>
              </a:buClr>
              <a:buSzPts val="2200"/>
              <a:buChar char="○"/>
            </a:pPr>
            <a:r>
              <a:rPr lang="en-US" sz="2200">
                <a:solidFill>
                  <a:srgbClr val="1D1F22"/>
                </a:solidFill>
              </a:rPr>
              <a:t>Epsilon specifies the epsilon-tube within which no penalty is associated in the training loss function with points predicted within a distance epsilon from the actual value.</a:t>
            </a:r>
            <a:endParaRPr sz="2200">
              <a:solidFill>
                <a:schemeClr val="dk1"/>
              </a:solidFill>
            </a:endParaRPr>
          </a:p>
        </p:txBody>
      </p:sp>
      <p:sp>
        <p:nvSpPr>
          <p:cNvPr id="293" name="Shape 293"/>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solidFill>
                  <a:schemeClr val="dk1"/>
                </a:solidFill>
              </a:rPr>
              <a:t>Support Vector Regression (SVR)</a:t>
            </a:r>
            <a:endParaRPr/>
          </a:p>
        </p:txBody>
      </p:sp>
      <p:sp>
        <p:nvSpPr>
          <p:cNvPr id="294" name="Shape 29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idx="1" type="body"/>
          </p:nvPr>
        </p:nvSpPr>
        <p:spPr>
          <a:xfrm>
            <a:off x="493889" y="1600200"/>
            <a:ext cx="8142000" cy="4778100"/>
          </a:xfrm>
          <a:prstGeom prst="rect">
            <a:avLst/>
          </a:prstGeom>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Clr>
                <a:schemeClr val="dk1"/>
              </a:buClr>
              <a:buSzPts val="2000"/>
              <a:buChar char="●"/>
            </a:pPr>
            <a:r>
              <a:rPr lang="en-US" sz="2000">
                <a:solidFill>
                  <a:schemeClr val="dk1"/>
                </a:solidFill>
              </a:rPr>
              <a:t>Model: SVR (sklearn)</a:t>
            </a:r>
            <a:endParaRPr sz="2000">
              <a:solidFill>
                <a:schemeClr val="dk1"/>
              </a:solidFill>
            </a:endParaRPr>
          </a:p>
          <a:p>
            <a:pPr indent="-355600" lvl="0" marL="457200" rtl="0" algn="just">
              <a:lnSpc>
                <a:spcPct val="115000"/>
              </a:lnSpc>
              <a:spcBef>
                <a:spcPts val="0"/>
              </a:spcBef>
              <a:spcAft>
                <a:spcPts val="0"/>
              </a:spcAft>
              <a:buClr>
                <a:schemeClr val="dk1"/>
              </a:buClr>
              <a:buSzPts val="2000"/>
              <a:buChar char="●"/>
            </a:pPr>
            <a:r>
              <a:rPr lang="en-US" sz="2000">
                <a:solidFill>
                  <a:schemeClr val="dk1"/>
                </a:solidFill>
              </a:rPr>
              <a:t>bound: ([-4,1], [-4,1], [-4,1])</a:t>
            </a:r>
            <a:endParaRPr sz="2000">
              <a:solidFill>
                <a:schemeClr val="dk1"/>
              </a:solidFill>
            </a:endParaRPr>
          </a:p>
          <a:p>
            <a:pPr indent="-355600" lvl="0" marL="457200" rtl="0" algn="just">
              <a:lnSpc>
                <a:spcPct val="115000"/>
              </a:lnSpc>
              <a:spcBef>
                <a:spcPts val="0"/>
              </a:spcBef>
              <a:spcAft>
                <a:spcPts val="0"/>
              </a:spcAft>
              <a:buClr>
                <a:schemeClr val="dk1"/>
              </a:buClr>
              <a:buSzPts val="2000"/>
              <a:buChar char="●"/>
            </a:pPr>
            <a:r>
              <a:rPr lang="en-US" sz="2000">
                <a:solidFill>
                  <a:schemeClr val="dk1"/>
                </a:solidFill>
              </a:rPr>
              <a:t>loss function: Mean Squared Error (twice differentiable)</a:t>
            </a:r>
            <a:endParaRPr sz="2000">
              <a:solidFill>
                <a:schemeClr val="dk1"/>
              </a:solidFill>
            </a:endParaRPr>
          </a:p>
          <a:p>
            <a:pPr indent="-355600" lvl="0" marL="457200" rtl="0" algn="just">
              <a:lnSpc>
                <a:spcPct val="115000"/>
              </a:lnSpc>
              <a:spcBef>
                <a:spcPts val="0"/>
              </a:spcBef>
              <a:spcAft>
                <a:spcPts val="0"/>
              </a:spcAft>
              <a:buClr>
                <a:schemeClr val="dk1"/>
              </a:buClr>
              <a:buSzPts val="2000"/>
              <a:buChar char="●"/>
            </a:pPr>
            <a:r>
              <a:rPr lang="en-US" sz="2000">
                <a:solidFill>
                  <a:schemeClr val="dk1"/>
                </a:solidFill>
              </a:rPr>
              <a:t>GP kernel: Matern(nu=2.5), RBF</a:t>
            </a:r>
            <a:endParaRPr sz="2000">
              <a:solidFill>
                <a:schemeClr val="dk1"/>
              </a:solidFill>
            </a:endParaRPr>
          </a:p>
          <a:p>
            <a:pPr indent="-355600" lvl="0" marL="457200" rtl="0" algn="just">
              <a:lnSpc>
                <a:spcPct val="115000"/>
              </a:lnSpc>
              <a:spcBef>
                <a:spcPts val="0"/>
              </a:spcBef>
              <a:spcAft>
                <a:spcPts val="0"/>
              </a:spcAft>
              <a:buClr>
                <a:schemeClr val="dk1"/>
              </a:buClr>
              <a:buSzPts val="2000"/>
              <a:buChar char="●"/>
            </a:pPr>
            <a:r>
              <a:rPr lang="en-US" sz="2000">
                <a:solidFill>
                  <a:schemeClr val="dk1"/>
                </a:solidFill>
              </a:rPr>
              <a:t>Guessing vs. Bayesian Optimization</a:t>
            </a:r>
            <a:endParaRPr sz="2000">
              <a:solidFill>
                <a:schemeClr val="dk1"/>
              </a:solidFill>
            </a:endParaRPr>
          </a:p>
          <a:p>
            <a:pPr indent="-355600" lvl="1" marL="914400" rtl="0" algn="just">
              <a:lnSpc>
                <a:spcPct val="115000"/>
              </a:lnSpc>
              <a:spcBef>
                <a:spcPts val="0"/>
              </a:spcBef>
              <a:spcAft>
                <a:spcPts val="0"/>
              </a:spcAft>
              <a:buClr>
                <a:schemeClr val="dk1"/>
              </a:buClr>
              <a:buSzPts val="2000"/>
              <a:buChar char="○"/>
            </a:pPr>
            <a:r>
              <a:rPr lang="en-US" sz="2000">
                <a:solidFill>
                  <a:schemeClr val="dk1"/>
                </a:solidFill>
              </a:rPr>
              <a:t>Guessing</a:t>
            </a:r>
            <a:endParaRPr sz="2000">
              <a:solidFill>
                <a:schemeClr val="dk1"/>
              </a:solidFill>
            </a:endParaRPr>
          </a:p>
          <a:p>
            <a:pPr indent="-355600" lvl="2" marL="1371600" rtl="0" algn="just">
              <a:lnSpc>
                <a:spcPct val="115000"/>
              </a:lnSpc>
              <a:spcBef>
                <a:spcPts val="0"/>
              </a:spcBef>
              <a:spcAft>
                <a:spcPts val="0"/>
              </a:spcAft>
              <a:buClr>
                <a:schemeClr val="dk1"/>
              </a:buClr>
              <a:buSzPts val="2000"/>
              <a:buChar char="■"/>
            </a:pPr>
            <a:r>
              <a:rPr lang="en-US">
                <a:solidFill>
                  <a:schemeClr val="dk1"/>
                </a:solidFill>
              </a:rPr>
              <a:t>C=2.0, gamma=2.0, epsilon=1.0</a:t>
            </a:r>
            <a:endParaRPr>
              <a:solidFill>
                <a:schemeClr val="dk1"/>
              </a:solidFill>
            </a:endParaRPr>
          </a:p>
          <a:p>
            <a:pPr indent="-355600" lvl="1" marL="914400" rtl="0" algn="just">
              <a:lnSpc>
                <a:spcPct val="115000"/>
              </a:lnSpc>
              <a:spcBef>
                <a:spcPts val="0"/>
              </a:spcBef>
              <a:spcAft>
                <a:spcPts val="0"/>
              </a:spcAft>
              <a:buClr>
                <a:schemeClr val="dk1"/>
              </a:buClr>
              <a:buSzPts val="2000"/>
              <a:buChar char="○"/>
            </a:pPr>
            <a:r>
              <a:rPr lang="en-US" sz="2000">
                <a:solidFill>
                  <a:schemeClr val="dk1"/>
                </a:solidFill>
              </a:rPr>
              <a:t>BO</a:t>
            </a:r>
            <a:endParaRPr sz="2000">
              <a:solidFill>
                <a:schemeClr val="dk1"/>
              </a:solidFill>
            </a:endParaRPr>
          </a:p>
          <a:p>
            <a:pPr indent="-355600" lvl="2" marL="1371600" rtl="0" algn="just">
              <a:lnSpc>
                <a:spcPct val="115000"/>
              </a:lnSpc>
              <a:spcBef>
                <a:spcPts val="0"/>
              </a:spcBef>
              <a:spcAft>
                <a:spcPts val="0"/>
              </a:spcAft>
              <a:buClr>
                <a:schemeClr val="dk1"/>
              </a:buClr>
              <a:buSzPts val="2000"/>
              <a:buChar char="■"/>
            </a:pPr>
            <a:r>
              <a:rPr lang="en-US">
                <a:solidFill>
                  <a:schemeClr val="dk1"/>
                </a:solidFill>
              </a:rPr>
              <a:t># of iterations </a:t>
            </a:r>
            <a:endParaRPr>
              <a:solidFill>
                <a:schemeClr val="dk1"/>
              </a:solidFill>
            </a:endParaRPr>
          </a:p>
          <a:p>
            <a:pPr indent="-355600" lvl="3" marL="1828800" rtl="0" algn="just">
              <a:lnSpc>
                <a:spcPct val="115000"/>
              </a:lnSpc>
              <a:spcBef>
                <a:spcPts val="0"/>
              </a:spcBef>
              <a:spcAft>
                <a:spcPts val="0"/>
              </a:spcAft>
              <a:buClr>
                <a:schemeClr val="dk1"/>
              </a:buClr>
              <a:buSzPts val="2000"/>
              <a:buChar char="●"/>
            </a:pPr>
            <a:r>
              <a:rPr lang="en-US" sz="2000">
                <a:solidFill>
                  <a:schemeClr val="dk1"/>
                </a:solidFill>
              </a:rPr>
              <a:t>10, 50, 200</a:t>
            </a:r>
            <a:endParaRPr sz="2000">
              <a:solidFill>
                <a:schemeClr val="dk1"/>
              </a:solidFill>
            </a:endParaRPr>
          </a:p>
          <a:p>
            <a:pPr indent="-355600" lvl="2" marL="1371600" rtl="0" algn="just">
              <a:lnSpc>
                <a:spcPct val="115000"/>
              </a:lnSpc>
              <a:spcBef>
                <a:spcPts val="0"/>
              </a:spcBef>
              <a:spcAft>
                <a:spcPts val="0"/>
              </a:spcAft>
              <a:buClr>
                <a:schemeClr val="dk1"/>
              </a:buClr>
              <a:buSzPts val="2000"/>
              <a:buChar char="■"/>
            </a:pPr>
            <a:r>
              <a:rPr lang="en-US">
                <a:solidFill>
                  <a:schemeClr val="dk1"/>
                </a:solidFill>
              </a:rPr>
              <a:t>GP kernel</a:t>
            </a:r>
            <a:endParaRPr>
              <a:solidFill>
                <a:schemeClr val="dk1"/>
              </a:solidFill>
            </a:endParaRPr>
          </a:p>
          <a:p>
            <a:pPr indent="-355600" lvl="3" marL="1828800" rtl="0" algn="just">
              <a:lnSpc>
                <a:spcPct val="115000"/>
              </a:lnSpc>
              <a:spcBef>
                <a:spcPts val="0"/>
              </a:spcBef>
              <a:spcAft>
                <a:spcPts val="0"/>
              </a:spcAft>
              <a:buClr>
                <a:schemeClr val="dk1"/>
              </a:buClr>
              <a:buSzPts val="2000"/>
              <a:buChar char="●"/>
            </a:pPr>
            <a:r>
              <a:rPr lang="en-US" sz="2000">
                <a:solidFill>
                  <a:schemeClr val="dk1"/>
                </a:solidFill>
              </a:rPr>
              <a:t>Matern(</a:t>
            </a:r>
            <a:r>
              <a:rPr b="1" lang="en-US" sz="2000">
                <a:solidFill>
                  <a:schemeClr val="dk1"/>
                </a:solidFill>
              </a:rPr>
              <a:t>nu=2.5</a:t>
            </a:r>
            <a:r>
              <a:rPr lang="en-US" sz="2000">
                <a:solidFill>
                  <a:schemeClr val="dk1"/>
                </a:solidFill>
              </a:rPr>
              <a:t>, C=1, gamma=1)</a:t>
            </a:r>
            <a:endParaRPr sz="2000">
              <a:solidFill>
                <a:schemeClr val="dk1"/>
              </a:solidFill>
            </a:endParaRPr>
          </a:p>
          <a:p>
            <a:pPr indent="-355600" lvl="3" marL="1828800" rtl="0" algn="just">
              <a:lnSpc>
                <a:spcPct val="115000"/>
              </a:lnSpc>
              <a:spcBef>
                <a:spcPts val="0"/>
              </a:spcBef>
              <a:spcAft>
                <a:spcPts val="0"/>
              </a:spcAft>
              <a:buClr>
                <a:schemeClr val="dk1"/>
              </a:buClr>
              <a:buSzPts val="2000"/>
              <a:buChar char="●"/>
            </a:pPr>
            <a:r>
              <a:rPr lang="en-US" sz="2000">
                <a:solidFill>
                  <a:schemeClr val="dk1"/>
                </a:solidFill>
              </a:rPr>
              <a:t>RBF(C=1, gamma=1)</a:t>
            </a:r>
            <a:endParaRPr sz="2000">
              <a:solidFill>
                <a:schemeClr val="dk1"/>
              </a:solidFill>
            </a:endParaRPr>
          </a:p>
        </p:txBody>
      </p:sp>
      <p:sp>
        <p:nvSpPr>
          <p:cNvPr id="301" name="Shape 301"/>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solidFill>
                  <a:schemeClr val="dk1"/>
                </a:solidFill>
              </a:rPr>
              <a:t>Implementation</a:t>
            </a:r>
            <a:endParaRPr/>
          </a:p>
        </p:txBody>
      </p:sp>
      <p:sp>
        <p:nvSpPr>
          <p:cNvPr id="302" name="Shape 30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solidFill>
                  <a:schemeClr val="dk1"/>
                </a:solidFill>
              </a:rPr>
              <a:t>MSE(Different BO iterations)-Matern</a:t>
            </a:r>
            <a:endParaRPr/>
          </a:p>
        </p:txBody>
      </p:sp>
      <p:sp>
        <p:nvSpPr>
          <p:cNvPr id="309" name="Shape 30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US"/>
              <a:t>‹#›</a:t>
            </a:fld>
            <a:endParaRPr/>
          </a:p>
        </p:txBody>
      </p:sp>
      <p:pic>
        <p:nvPicPr>
          <p:cNvPr id="310" name="Shape 310" title="Points scored"/>
          <p:cNvPicPr preferRelativeResize="0"/>
          <p:nvPr/>
        </p:nvPicPr>
        <p:blipFill>
          <a:blip r:embed="rId3">
            <a:alphaModFix/>
          </a:blip>
          <a:stretch>
            <a:fillRect/>
          </a:stretch>
        </p:blipFill>
        <p:spPr>
          <a:xfrm>
            <a:off x="770200" y="1417550"/>
            <a:ext cx="7603599" cy="4701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467202" y="437444"/>
            <a:ext cx="7237500" cy="98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a:solidFill>
                  <a:schemeClr val="dk1"/>
                </a:solidFill>
              </a:rPr>
              <a:t>MSE(Different BO iterations)-RBF</a:t>
            </a:r>
            <a:endParaRPr b="0" i="0" sz="3600" u="none" cap="none" strike="noStrike">
              <a:solidFill>
                <a:srgbClr val="6C7373"/>
              </a:solidFill>
              <a:latin typeface="Times New Roman"/>
              <a:ea typeface="Times New Roman"/>
              <a:cs typeface="Times New Roman"/>
              <a:sym typeface="Times New Roman"/>
            </a:endParaRPr>
          </a:p>
        </p:txBody>
      </p:sp>
      <p:sp>
        <p:nvSpPr>
          <p:cNvPr id="317" name="Shape 31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318" name="Shape 318" title="Points scored"/>
          <p:cNvPicPr preferRelativeResize="0"/>
          <p:nvPr/>
        </p:nvPicPr>
        <p:blipFill>
          <a:blip r:embed="rId3">
            <a:alphaModFix/>
          </a:blip>
          <a:stretch>
            <a:fillRect/>
          </a:stretch>
        </p:blipFill>
        <p:spPr>
          <a:xfrm>
            <a:off x="770775" y="1417550"/>
            <a:ext cx="7602450" cy="4700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325" name="Shape 32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326" name="Shape 326"/>
          <p:cNvPicPr preferRelativeResize="0"/>
          <p:nvPr/>
        </p:nvPicPr>
        <p:blipFill rotWithShape="1">
          <a:blip r:embed="rId4">
            <a:alphaModFix/>
          </a:blip>
          <a:srcRect b="0" l="0" r="0" t="0"/>
          <a:stretch/>
        </p:blipFill>
        <p:spPr>
          <a:xfrm>
            <a:off x="1691640" y="1417544"/>
            <a:ext cx="5760720" cy="4572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333" name="Shape 33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334" name="Shape 334"/>
          <p:cNvPicPr preferRelativeResize="0"/>
          <p:nvPr/>
        </p:nvPicPr>
        <p:blipFill rotWithShape="1">
          <a:blip r:embed="rId4">
            <a:alphaModFix/>
          </a:blip>
          <a:srcRect b="0" l="0" r="0" t="0"/>
          <a:stretch/>
        </p:blipFill>
        <p:spPr>
          <a:xfrm>
            <a:off x="1691640" y="1417551"/>
            <a:ext cx="5760720" cy="457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467202" y="437444"/>
            <a:ext cx="7237500" cy="98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solidFill>
                  <a:srgbClr val="000000"/>
                </a:solidFill>
                <a:latin typeface="Times New Roman"/>
                <a:ea typeface="Times New Roman"/>
                <a:cs typeface="Times New Roman"/>
                <a:sym typeface="Times New Roman"/>
              </a:rPr>
              <a:t>Agenda</a:t>
            </a:r>
            <a:endParaRPr b="0" i="0" sz="3600" u="none" cap="none" strike="noStrike">
              <a:solidFill>
                <a:srgbClr val="000000"/>
              </a:solidFill>
              <a:latin typeface="Times New Roman"/>
              <a:ea typeface="Times New Roman"/>
              <a:cs typeface="Times New Roman"/>
              <a:sym typeface="Times New Roman"/>
            </a:endParaRPr>
          </a:p>
        </p:txBody>
      </p:sp>
      <p:sp>
        <p:nvSpPr>
          <p:cNvPr id="169" name="Shape 169"/>
          <p:cNvSpPr txBox="1"/>
          <p:nvPr>
            <p:ph idx="12" type="sldNum"/>
          </p:nvPr>
        </p:nvSpPr>
        <p:spPr>
          <a:xfrm>
            <a:off x="8595300" y="6518069"/>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Times"/>
                <a:ea typeface="Times"/>
                <a:cs typeface="Times"/>
                <a:sym typeface="Times"/>
              </a:rPr>
              <a:t>‹#›</a:t>
            </a:fld>
            <a:endParaRPr b="0" i="0" sz="1300" u="none" cap="none" strike="noStrike">
              <a:solidFill>
                <a:srgbClr val="6C7373"/>
              </a:solidFill>
              <a:latin typeface="Times"/>
              <a:ea typeface="Times"/>
              <a:cs typeface="Times"/>
              <a:sym typeface="Times"/>
            </a:endParaRPr>
          </a:p>
        </p:txBody>
      </p:sp>
      <p:grpSp>
        <p:nvGrpSpPr>
          <p:cNvPr id="170" name="Shape 170"/>
          <p:cNvGrpSpPr/>
          <p:nvPr/>
        </p:nvGrpSpPr>
        <p:grpSpPr>
          <a:xfrm>
            <a:off x="-3897790" y="686019"/>
            <a:ext cx="11681017" cy="6267697"/>
            <a:chOff x="-5261091" y="-806133"/>
            <a:chExt cx="11681017" cy="6267697"/>
          </a:xfrm>
        </p:grpSpPr>
        <p:sp>
          <p:nvSpPr>
            <p:cNvPr id="171" name="Shape 171"/>
            <p:cNvSpPr/>
            <p:nvPr/>
          </p:nvSpPr>
          <p:spPr>
            <a:xfrm>
              <a:off x="-5261091" y="-806133"/>
              <a:ext cx="6267697" cy="6267697"/>
            </a:xfrm>
            <a:prstGeom prst="blockArc">
              <a:avLst>
                <a:gd fmla="val 18900000" name="adj1"/>
                <a:gd fmla="val 2700000" name="adj2"/>
                <a:gd fmla="val 345" name="adj3"/>
              </a:avLst>
            </a:prstGeom>
            <a:noFill/>
            <a:ln cap="flat" cmpd="sng" w="25400">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a:off x="326578" y="211635"/>
              <a:ext cx="6093348" cy="423085"/>
            </a:xfrm>
            <a:prstGeom prst="rect">
              <a:avLst/>
            </a:pr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txBox="1"/>
            <p:nvPr/>
          </p:nvSpPr>
          <p:spPr>
            <a:xfrm>
              <a:off x="326578" y="211635"/>
              <a:ext cx="6093348" cy="423085"/>
            </a:xfrm>
            <a:prstGeom prst="rect">
              <a:avLst/>
            </a:prstGeom>
            <a:noFill/>
            <a:ln>
              <a:noFill/>
            </a:ln>
          </p:spPr>
          <p:txBody>
            <a:bodyPr anchorCtr="0" anchor="ctr" bIns="58400" lIns="335800" spcFirstLastPara="1" rIns="58400" wrap="square" tIns="58400">
              <a:noAutofit/>
            </a:bodyPr>
            <a:lstStyle/>
            <a:p>
              <a:pPr indent="0" lvl="0" marL="0" marR="0" rtl="0" algn="l">
                <a:lnSpc>
                  <a:spcPct val="90000"/>
                </a:lnSpc>
                <a:spcBef>
                  <a:spcPts val="0"/>
                </a:spcBef>
                <a:spcAft>
                  <a:spcPts val="0"/>
                </a:spcAft>
                <a:buClr>
                  <a:srgbClr val="000000"/>
                </a:buClr>
                <a:buSzPts val="2300"/>
                <a:buFont typeface="Arial"/>
                <a:buNone/>
              </a:pPr>
              <a:r>
                <a:rPr lang="en-US" sz="2300">
                  <a:solidFill>
                    <a:schemeClr val="lt1"/>
                  </a:solidFill>
                  <a:latin typeface="Times New Roman"/>
                  <a:ea typeface="Times New Roman"/>
                  <a:cs typeface="Times New Roman"/>
                  <a:sym typeface="Times New Roman"/>
                </a:rPr>
                <a:t>Background</a:t>
              </a:r>
              <a:endParaRPr/>
            </a:p>
          </p:txBody>
        </p:sp>
        <p:sp>
          <p:nvSpPr>
            <p:cNvPr id="174" name="Shape 174"/>
            <p:cNvSpPr/>
            <p:nvPr/>
          </p:nvSpPr>
          <p:spPr>
            <a:xfrm>
              <a:off x="62149" y="158750"/>
              <a:ext cx="528856" cy="528856"/>
            </a:xfrm>
            <a:prstGeom prst="ellipse">
              <a:avLst/>
            </a:prstGeom>
            <a:solidFill>
              <a:schemeClr val="lt1"/>
            </a:solidFill>
            <a:ln cap="flat" cmpd="sng" w="25400">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Shape 175"/>
            <p:cNvSpPr/>
            <p:nvPr/>
          </p:nvSpPr>
          <p:spPr>
            <a:xfrm>
              <a:off x="709720" y="846636"/>
              <a:ext cx="5710206" cy="423085"/>
            </a:xfrm>
            <a:prstGeom prst="rect">
              <a:avLst/>
            </a:pr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txBox="1"/>
            <p:nvPr/>
          </p:nvSpPr>
          <p:spPr>
            <a:xfrm>
              <a:off x="709720" y="846636"/>
              <a:ext cx="5710206" cy="423085"/>
            </a:xfrm>
            <a:prstGeom prst="rect">
              <a:avLst/>
            </a:prstGeom>
            <a:noFill/>
            <a:ln>
              <a:noFill/>
            </a:ln>
          </p:spPr>
          <p:txBody>
            <a:bodyPr anchorCtr="0" anchor="ctr" bIns="58400" lIns="335800" spcFirstLastPara="1" rIns="58400" wrap="square" tIns="58400">
              <a:no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Times New Roman"/>
                  <a:ea typeface="Times New Roman"/>
                  <a:cs typeface="Times New Roman"/>
                  <a:sym typeface="Times New Roman"/>
                </a:rPr>
                <a:t>Problem Statement</a:t>
              </a:r>
              <a:endParaRPr/>
            </a:p>
          </p:txBody>
        </p:sp>
        <p:sp>
          <p:nvSpPr>
            <p:cNvPr id="177" name="Shape 177"/>
            <p:cNvSpPr/>
            <p:nvPr/>
          </p:nvSpPr>
          <p:spPr>
            <a:xfrm>
              <a:off x="445291" y="793750"/>
              <a:ext cx="528856" cy="528856"/>
            </a:xfrm>
            <a:prstGeom prst="ellipse">
              <a:avLst/>
            </a:prstGeom>
            <a:solidFill>
              <a:schemeClr val="lt1"/>
            </a:solidFill>
            <a:ln cap="flat" cmpd="sng" w="25400">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nvSpPr>
          <p:spPr>
            <a:xfrm>
              <a:off x="919680" y="1481171"/>
              <a:ext cx="5500246" cy="423085"/>
            </a:xfrm>
            <a:prstGeom prst="rect">
              <a:avLst/>
            </a:pr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txBox="1"/>
            <p:nvPr/>
          </p:nvSpPr>
          <p:spPr>
            <a:xfrm>
              <a:off x="919680" y="1481171"/>
              <a:ext cx="5500246" cy="423085"/>
            </a:xfrm>
            <a:prstGeom prst="rect">
              <a:avLst/>
            </a:prstGeom>
            <a:noFill/>
            <a:ln>
              <a:noFill/>
            </a:ln>
          </p:spPr>
          <p:txBody>
            <a:bodyPr anchorCtr="0" anchor="ctr" bIns="58400" lIns="335800" spcFirstLastPara="1" rIns="58400" wrap="square" tIns="58400">
              <a:noAutofit/>
            </a:bodyPr>
            <a:lstStyle/>
            <a:p>
              <a:pPr indent="0" lvl="0" marL="0" marR="0" rtl="0" algn="l">
                <a:lnSpc>
                  <a:spcPct val="90000"/>
                </a:lnSpc>
                <a:spcBef>
                  <a:spcPts val="0"/>
                </a:spcBef>
                <a:spcAft>
                  <a:spcPts val="0"/>
                </a:spcAft>
                <a:buClr>
                  <a:srgbClr val="000000"/>
                </a:buClr>
                <a:buSzPts val="2300"/>
                <a:buFont typeface="Arial"/>
                <a:buNone/>
              </a:pPr>
              <a:r>
                <a:rPr lang="en-US" sz="2300">
                  <a:solidFill>
                    <a:schemeClr val="lt1"/>
                  </a:solidFill>
                  <a:latin typeface="Times New Roman"/>
                  <a:ea typeface="Times New Roman"/>
                  <a:cs typeface="Times New Roman"/>
                  <a:sym typeface="Times New Roman"/>
                </a:rPr>
                <a:t>Project</a:t>
              </a:r>
              <a:r>
                <a:rPr b="0" i="0" lang="en-US" sz="2300" u="none" cap="none" strike="noStrike">
                  <a:solidFill>
                    <a:schemeClr val="lt1"/>
                  </a:solidFill>
                  <a:latin typeface="Times New Roman"/>
                  <a:ea typeface="Times New Roman"/>
                  <a:cs typeface="Times New Roman"/>
                  <a:sym typeface="Times New Roman"/>
                </a:rPr>
                <a:t> Objective</a:t>
              </a:r>
              <a:endParaRPr/>
            </a:p>
          </p:txBody>
        </p:sp>
        <p:sp>
          <p:nvSpPr>
            <p:cNvPr id="180" name="Shape 180"/>
            <p:cNvSpPr/>
            <p:nvPr/>
          </p:nvSpPr>
          <p:spPr>
            <a:xfrm>
              <a:off x="655251" y="1428285"/>
              <a:ext cx="528856" cy="528856"/>
            </a:xfrm>
            <a:prstGeom prst="ellipse">
              <a:avLst/>
            </a:prstGeom>
            <a:solidFill>
              <a:schemeClr val="lt1"/>
            </a:solidFill>
            <a:ln cap="flat" cmpd="sng" w="25400">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a:off x="986718" y="2116172"/>
              <a:ext cx="5433208" cy="423085"/>
            </a:xfrm>
            <a:prstGeom prst="rect">
              <a:avLst/>
            </a:pr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txBox="1"/>
            <p:nvPr/>
          </p:nvSpPr>
          <p:spPr>
            <a:xfrm>
              <a:off x="986718" y="2116172"/>
              <a:ext cx="5433208" cy="423085"/>
            </a:xfrm>
            <a:prstGeom prst="rect">
              <a:avLst/>
            </a:prstGeom>
            <a:noFill/>
            <a:ln>
              <a:noFill/>
            </a:ln>
          </p:spPr>
          <p:txBody>
            <a:bodyPr anchorCtr="0" anchor="ctr" bIns="58400" lIns="335800" spcFirstLastPara="1" rIns="58400" wrap="square" tIns="58400">
              <a:noAutofit/>
            </a:bodyPr>
            <a:lstStyle/>
            <a:p>
              <a:pPr indent="0" lvl="0" marL="0" marR="0" rtl="0" algn="l">
                <a:lnSpc>
                  <a:spcPct val="90000"/>
                </a:lnSpc>
                <a:spcBef>
                  <a:spcPts val="0"/>
                </a:spcBef>
                <a:spcAft>
                  <a:spcPts val="0"/>
                </a:spcAft>
                <a:buClr>
                  <a:srgbClr val="000000"/>
                </a:buClr>
                <a:buSzPts val="2300"/>
                <a:buFont typeface="Arial"/>
                <a:buNone/>
              </a:pPr>
              <a:r>
                <a:rPr lang="en-US" sz="2300">
                  <a:solidFill>
                    <a:schemeClr val="lt1"/>
                  </a:solidFill>
                  <a:latin typeface="Times New Roman"/>
                  <a:ea typeface="Times New Roman"/>
                  <a:cs typeface="Times New Roman"/>
                  <a:sym typeface="Times New Roman"/>
                </a:rPr>
                <a:t>Dataset Description</a:t>
              </a:r>
              <a:endParaRPr/>
            </a:p>
          </p:txBody>
        </p:sp>
        <p:sp>
          <p:nvSpPr>
            <p:cNvPr id="183" name="Shape 183"/>
            <p:cNvSpPr/>
            <p:nvPr/>
          </p:nvSpPr>
          <p:spPr>
            <a:xfrm>
              <a:off x="722289" y="2063286"/>
              <a:ext cx="528856" cy="528856"/>
            </a:xfrm>
            <a:prstGeom prst="ellipse">
              <a:avLst/>
            </a:prstGeom>
            <a:solidFill>
              <a:schemeClr val="lt1"/>
            </a:solidFill>
            <a:ln cap="flat" cmpd="sng" w="25400">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a:off x="919680" y="2751172"/>
              <a:ext cx="5500246" cy="423085"/>
            </a:xfrm>
            <a:prstGeom prst="rect">
              <a:avLst/>
            </a:pr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txBox="1"/>
            <p:nvPr/>
          </p:nvSpPr>
          <p:spPr>
            <a:xfrm>
              <a:off x="919680" y="2751172"/>
              <a:ext cx="5500246" cy="423085"/>
            </a:xfrm>
            <a:prstGeom prst="rect">
              <a:avLst/>
            </a:prstGeom>
            <a:noFill/>
            <a:ln>
              <a:noFill/>
            </a:ln>
          </p:spPr>
          <p:txBody>
            <a:bodyPr anchorCtr="0" anchor="ctr" bIns="58400" lIns="335800" spcFirstLastPara="1" rIns="58400" wrap="square" tIns="58400">
              <a:noAutofit/>
            </a:bodyPr>
            <a:lstStyle/>
            <a:p>
              <a:pPr indent="0" lvl="0" marL="0" marR="0" rtl="0" algn="l">
                <a:lnSpc>
                  <a:spcPct val="90000"/>
                </a:lnSpc>
                <a:spcBef>
                  <a:spcPts val="0"/>
                </a:spcBef>
                <a:spcAft>
                  <a:spcPts val="0"/>
                </a:spcAft>
                <a:buClr>
                  <a:srgbClr val="000000"/>
                </a:buClr>
                <a:buSzPts val="2300"/>
                <a:buFont typeface="Arial"/>
                <a:buNone/>
              </a:pPr>
              <a:r>
                <a:rPr lang="en-US" sz="2300">
                  <a:solidFill>
                    <a:schemeClr val="lt1"/>
                  </a:solidFill>
                  <a:latin typeface="Times New Roman"/>
                  <a:ea typeface="Times New Roman"/>
                  <a:cs typeface="Times New Roman"/>
                  <a:sym typeface="Times New Roman"/>
                </a:rPr>
                <a:t>Implementation</a:t>
              </a:r>
              <a:endParaRPr b="0" i="0" sz="2300" u="none" cap="none" strike="noStrike">
                <a:solidFill>
                  <a:schemeClr val="lt1"/>
                </a:solidFill>
                <a:latin typeface="Times New Roman"/>
                <a:ea typeface="Times New Roman"/>
                <a:cs typeface="Times New Roman"/>
                <a:sym typeface="Times New Roman"/>
              </a:endParaRPr>
            </a:p>
          </p:txBody>
        </p:sp>
        <p:sp>
          <p:nvSpPr>
            <p:cNvPr id="186" name="Shape 186"/>
            <p:cNvSpPr/>
            <p:nvPr/>
          </p:nvSpPr>
          <p:spPr>
            <a:xfrm>
              <a:off x="655251" y="2698287"/>
              <a:ext cx="528856" cy="528856"/>
            </a:xfrm>
            <a:prstGeom prst="ellipse">
              <a:avLst/>
            </a:prstGeom>
            <a:solidFill>
              <a:schemeClr val="lt1"/>
            </a:solidFill>
            <a:ln cap="flat" cmpd="sng" w="25400">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a:off x="709720" y="3385708"/>
              <a:ext cx="5710206" cy="423085"/>
            </a:xfrm>
            <a:prstGeom prst="rect">
              <a:avLst/>
            </a:pr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txBox="1"/>
            <p:nvPr/>
          </p:nvSpPr>
          <p:spPr>
            <a:xfrm>
              <a:off x="709720" y="3385708"/>
              <a:ext cx="5710206" cy="423085"/>
            </a:xfrm>
            <a:prstGeom prst="rect">
              <a:avLst/>
            </a:prstGeom>
            <a:noFill/>
            <a:ln>
              <a:noFill/>
            </a:ln>
          </p:spPr>
          <p:txBody>
            <a:bodyPr anchorCtr="0" anchor="ctr" bIns="58400" lIns="335800" spcFirstLastPara="1" rIns="58400" wrap="square" tIns="58400">
              <a:noAutofit/>
            </a:bodyPr>
            <a:lstStyle/>
            <a:p>
              <a:pPr indent="0" lvl="0" marL="0" marR="0" rtl="0" algn="l">
                <a:lnSpc>
                  <a:spcPct val="90000"/>
                </a:lnSpc>
                <a:spcBef>
                  <a:spcPts val="0"/>
                </a:spcBef>
                <a:spcAft>
                  <a:spcPts val="0"/>
                </a:spcAft>
                <a:buClr>
                  <a:srgbClr val="000000"/>
                </a:buClr>
                <a:buSzPts val="2300"/>
                <a:buFont typeface="Arial"/>
                <a:buNone/>
              </a:pPr>
              <a:r>
                <a:rPr lang="en-US" sz="2300">
                  <a:solidFill>
                    <a:schemeClr val="lt1"/>
                  </a:solidFill>
                  <a:latin typeface="Times New Roman"/>
                  <a:ea typeface="Times New Roman"/>
                  <a:cs typeface="Times New Roman"/>
                  <a:sym typeface="Times New Roman"/>
                </a:rPr>
                <a:t>Result</a:t>
              </a:r>
              <a:endParaRPr/>
            </a:p>
          </p:txBody>
        </p:sp>
        <p:sp>
          <p:nvSpPr>
            <p:cNvPr id="189" name="Shape 189"/>
            <p:cNvSpPr/>
            <p:nvPr/>
          </p:nvSpPr>
          <p:spPr>
            <a:xfrm>
              <a:off x="445291" y="3332822"/>
              <a:ext cx="528856" cy="528856"/>
            </a:xfrm>
            <a:prstGeom prst="ellipse">
              <a:avLst/>
            </a:prstGeom>
            <a:solidFill>
              <a:schemeClr val="lt1"/>
            </a:solidFill>
            <a:ln cap="flat" cmpd="sng" w="25400">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a:off x="326578" y="4020708"/>
              <a:ext cx="6093348" cy="423085"/>
            </a:xfrm>
            <a:prstGeom prst="rect">
              <a:avLst/>
            </a:pr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txBox="1"/>
            <p:nvPr/>
          </p:nvSpPr>
          <p:spPr>
            <a:xfrm>
              <a:off x="326578" y="4020708"/>
              <a:ext cx="6093348" cy="423085"/>
            </a:xfrm>
            <a:prstGeom prst="rect">
              <a:avLst/>
            </a:prstGeom>
            <a:noFill/>
            <a:ln>
              <a:noFill/>
            </a:ln>
          </p:spPr>
          <p:txBody>
            <a:bodyPr anchorCtr="0" anchor="ctr" bIns="58400" lIns="335800" spcFirstLastPara="1" rIns="58400" wrap="square" tIns="58400">
              <a:noAutofit/>
            </a:bodyPr>
            <a:lstStyle/>
            <a:p>
              <a:pPr indent="0" lvl="0" marL="0" marR="0" rtl="0" algn="l">
                <a:lnSpc>
                  <a:spcPct val="90000"/>
                </a:lnSpc>
                <a:spcBef>
                  <a:spcPts val="0"/>
                </a:spcBef>
                <a:spcAft>
                  <a:spcPts val="0"/>
                </a:spcAft>
                <a:buClr>
                  <a:srgbClr val="000000"/>
                </a:buClr>
                <a:buSzPts val="2300"/>
                <a:buFont typeface="Arial"/>
                <a:buNone/>
              </a:pPr>
              <a:r>
                <a:rPr lang="en-US" sz="2300">
                  <a:solidFill>
                    <a:schemeClr val="lt1"/>
                  </a:solidFill>
                  <a:latin typeface="Times New Roman"/>
                  <a:ea typeface="Times New Roman"/>
                  <a:cs typeface="Times New Roman"/>
                  <a:sym typeface="Times New Roman"/>
                </a:rPr>
                <a:t>Conclusion</a:t>
              </a:r>
              <a:endParaRPr/>
            </a:p>
          </p:txBody>
        </p:sp>
        <p:sp>
          <p:nvSpPr>
            <p:cNvPr id="192" name="Shape 192"/>
            <p:cNvSpPr/>
            <p:nvPr/>
          </p:nvSpPr>
          <p:spPr>
            <a:xfrm>
              <a:off x="62149" y="3967822"/>
              <a:ext cx="528856" cy="528856"/>
            </a:xfrm>
            <a:prstGeom prst="ellipse">
              <a:avLst/>
            </a:prstGeom>
            <a:solidFill>
              <a:schemeClr val="lt1"/>
            </a:solidFill>
            <a:ln cap="flat" cmpd="sng" w="25400">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341" name="Shape 34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342" name="Shape 342"/>
          <p:cNvPicPr preferRelativeResize="0"/>
          <p:nvPr/>
        </p:nvPicPr>
        <p:blipFill rotWithShape="1">
          <a:blip r:embed="rId4">
            <a:alphaModFix/>
          </a:blip>
          <a:srcRect b="0" l="0" r="0" t="0"/>
          <a:stretch/>
        </p:blipFill>
        <p:spPr>
          <a:xfrm>
            <a:off x="1691640" y="1417551"/>
            <a:ext cx="5760720" cy="4572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349" name="Shape 34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350" name="Shape 350"/>
          <p:cNvPicPr preferRelativeResize="0"/>
          <p:nvPr/>
        </p:nvPicPr>
        <p:blipFill rotWithShape="1">
          <a:blip r:embed="rId4">
            <a:alphaModFix/>
          </a:blip>
          <a:srcRect b="0" l="0" r="0" t="0"/>
          <a:stretch/>
        </p:blipFill>
        <p:spPr>
          <a:xfrm>
            <a:off x="2103120" y="1417550"/>
            <a:ext cx="4937760" cy="48463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357" name="Shape 35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358" name="Shape 358"/>
          <p:cNvPicPr preferRelativeResize="0"/>
          <p:nvPr/>
        </p:nvPicPr>
        <p:blipFill rotWithShape="1">
          <a:blip r:embed="rId4">
            <a:alphaModFix/>
          </a:blip>
          <a:srcRect b="0" l="0" r="0" t="0"/>
          <a:stretch/>
        </p:blipFill>
        <p:spPr>
          <a:xfrm>
            <a:off x="2103120" y="1417547"/>
            <a:ext cx="4937760" cy="484632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365" name="Shape 36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366" name="Shape 366"/>
          <p:cNvPicPr preferRelativeResize="0"/>
          <p:nvPr/>
        </p:nvPicPr>
        <p:blipFill rotWithShape="1">
          <a:blip r:embed="rId4">
            <a:alphaModFix/>
          </a:blip>
          <a:srcRect b="0" l="0" r="0" t="0"/>
          <a:stretch/>
        </p:blipFill>
        <p:spPr>
          <a:xfrm>
            <a:off x="2103120" y="1417557"/>
            <a:ext cx="4937760" cy="48463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solidFill>
                  <a:schemeClr val="dk1"/>
                </a:solidFill>
              </a:rPr>
              <a:t>MSE(Different BO iterations)-RBF</a:t>
            </a:r>
            <a:endParaRPr/>
          </a:p>
        </p:txBody>
      </p:sp>
      <p:sp>
        <p:nvSpPr>
          <p:cNvPr id="373" name="Shape 37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Clr>
                <a:srgbClr val="000000"/>
              </a:buClr>
              <a:buSzPts val="1300"/>
              <a:buFont typeface="Arial"/>
              <a:buNone/>
            </a:pPr>
            <a:fld id="{00000000-1234-1234-1234-123412341234}" type="slidenum">
              <a:rPr lang="en-US"/>
              <a:t>‹#›</a:t>
            </a:fld>
            <a:endParaRPr/>
          </a:p>
        </p:txBody>
      </p:sp>
      <p:pic>
        <p:nvPicPr>
          <p:cNvPr id="374" name="Shape 374" title="Points scored"/>
          <p:cNvPicPr preferRelativeResize="0"/>
          <p:nvPr/>
        </p:nvPicPr>
        <p:blipFill>
          <a:blip r:embed="rId3">
            <a:alphaModFix/>
          </a:blip>
          <a:stretch>
            <a:fillRect/>
          </a:stretch>
        </p:blipFill>
        <p:spPr>
          <a:xfrm>
            <a:off x="738663" y="1417550"/>
            <a:ext cx="7666674" cy="4740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type="title"/>
          </p:nvPr>
        </p:nvSpPr>
        <p:spPr>
          <a:xfrm>
            <a:off x="467202" y="437444"/>
            <a:ext cx="7237500" cy="98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a:solidFill>
                  <a:schemeClr val="dk1"/>
                </a:solidFill>
              </a:rPr>
              <a:t>MSE(Different BO iterations)</a:t>
            </a:r>
            <a:r>
              <a:rPr b="0" i="0" lang="en-US" sz="3600" u="none" cap="none" strike="noStrike">
                <a:solidFill>
                  <a:schemeClr val="dk1"/>
                </a:solidFill>
                <a:latin typeface="Times New Roman"/>
                <a:ea typeface="Times New Roman"/>
                <a:cs typeface="Times New Roman"/>
                <a:sym typeface="Times New Roman"/>
              </a:rPr>
              <a:t>-</a:t>
            </a:r>
            <a:r>
              <a:rPr lang="en-US">
                <a:solidFill>
                  <a:schemeClr val="dk1"/>
                </a:solidFill>
              </a:rPr>
              <a:t>RBF</a:t>
            </a:r>
            <a:endParaRPr b="0" i="0" sz="3600" u="none" cap="none" strike="noStrike">
              <a:solidFill>
                <a:srgbClr val="6C7373"/>
              </a:solidFill>
              <a:latin typeface="Times New Roman"/>
              <a:ea typeface="Times New Roman"/>
              <a:cs typeface="Times New Roman"/>
              <a:sym typeface="Times New Roman"/>
            </a:endParaRPr>
          </a:p>
        </p:txBody>
      </p:sp>
      <p:sp>
        <p:nvSpPr>
          <p:cNvPr id="381" name="Shape 38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382" name="Shape 382" title="Points scored"/>
          <p:cNvPicPr preferRelativeResize="0"/>
          <p:nvPr/>
        </p:nvPicPr>
        <p:blipFill>
          <a:blip r:embed="rId3">
            <a:alphaModFix/>
          </a:blip>
          <a:stretch>
            <a:fillRect/>
          </a:stretch>
        </p:blipFill>
        <p:spPr>
          <a:xfrm>
            <a:off x="833588" y="1417550"/>
            <a:ext cx="7476825" cy="4623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389" name="Shape 38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390" name="Shape 390"/>
          <p:cNvPicPr preferRelativeResize="0"/>
          <p:nvPr/>
        </p:nvPicPr>
        <p:blipFill rotWithShape="1">
          <a:blip r:embed="rId4">
            <a:alphaModFix/>
          </a:blip>
          <a:srcRect b="0" l="0" r="0" t="0"/>
          <a:stretch/>
        </p:blipFill>
        <p:spPr>
          <a:xfrm>
            <a:off x="1476100" y="1417551"/>
            <a:ext cx="5811302" cy="4915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397" name="Shape 39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398" name="Shape 398"/>
          <p:cNvPicPr preferRelativeResize="0"/>
          <p:nvPr/>
        </p:nvPicPr>
        <p:blipFill rotWithShape="1">
          <a:blip r:embed="rId4">
            <a:alphaModFix/>
          </a:blip>
          <a:srcRect b="0" l="0" r="0" t="0"/>
          <a:stretch/>
        </p:blipFill>
        <p:spPr>
          <a:xfrm>
            <a:off x="1442777" y="1417551"/>
            <a:ext cx="5887767" cy="4915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405" name="Shape 40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406" name="Shape 406"/>
          <p:cNvPicPr preferRelativeResize="0"/>
          <p:nvPr/>
        </p:nvPicPr>
        <p:blipFill rotWithShape="1">
          <a:blip r:embed="rId4">
            <a:alphaModFix/>
          </a:blip>
          <a:srcRect b="0" l="0" r="0" t="0"/>
          <a:stretch/>
        </p:blipFill>
        <p:spPr>
          <a:xfrm>
            <a:off x="1399900" y="1417551"/>
            <a:ext cx="5811302" cy="4915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413" name="Shape 41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414" name="Shape 414"/>
          <p:cNvPicPr preferRelativeResize="0"/>
          <p:nvPr/>
        </p:nvPicPr>
        <p:blipFill rotWithShape="1">
          <a:blip r:embed="rId4">
            <a:alphaModFix/>
          </a:blip>
          <a:srcRect b="0" l="0" r="0" t="0"/>
          <a:stretch/>
        </p:blipFill>
        <p:spPr>
          <a:xfrm>
            <a:off x="1955250" y="1417550"/>
            <a:ext cx="4628072" cy="4915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solidFill>
                  <a:schemeClr val="dk1"/>
                </a:solidFill>
              </a:rPr>
              <a:t>Background</a:t>
            </a:r>
            <a:endParaRPr/>
          </a:p>
        </p:txBody>
      </p:sp>
      <p:sp>
        <p:nvSpPr>
          <p:cNvPr id="199" name="Shape 199"/>
          <p:cNvSpPr txBox="1"/>
          <p:nvPr>
            <p:ph idx="1" type="body"/>
          </p:nvPr>
        </p:nvSpPr>
        <p:spPr>
          <a:xfrm>
            <a:off x="493889" y="1600200"/>
            <a:ext cx="8142000" cy="4778100"/>
          </a:xfrm>
          <a:prstGeom prst="rect">
            <a:avLst/>
          </a:prstGeom>
        </p:spPr>
        <p:txBody>
          <a:bodyPr anchorCtr="0" anchor="t" bIns="91425" lIns="91425" spcFirstLastPara="1" rIns="91425" wrap="square" tIns="91425">
            <a:noAutofit/>
          </a:bodyPr>
          <a:lstStyle/>
          <a:p>
            <a:pPr indent="-406400" lvl="0" marL="457200" rtl="0" algn="just">
              <a:lnSpc>
                <a:spcPct val="115000"/>
              </a:lnSpc>
              <a:spcBef>
                <a:spcPts val="0"/>
              </a:spcBef>
              <a:spcAft>
                <a:spcPts val="0"/>
              </a:spcAft>
              <a:buClr>
                <a:schemeClr val="dk1"/>
              </a:buClr>
              <a:buSzPts val="2800"/>
              <a:buChar char="●"/>
            </a:pPr>
            <a:r>
              <a:rPr lang="en-US">
                <a:solidFill>
                  <a:schemeClr val="dk1"/>
                </a:solidFill>
              </a:rPr>
              <a:t>Model optimization</a:t>
            </a:r>
            <a:endParaRPr>
              <a:solidFill>
                <a:schemeClr val="dk1"/>
              </a:solidFill>
            </a:endParaRPr>
          </a:p>
          <a:p>
            <a:pPr indent="-406400" lvl="1" marL="914400" rtl="0" algn="just">
              <a:lnSpc>
                <a:spcPct val="115000"/>
              </a:lnSpc>
              <a:spcBef>
                <a:spcPts val="0"/>
              </a:spcBef>
              <a:spcAft>
                <a:spcPts val="0"/>
              </a:spcAft>
              <a:buClr>
                <a:schemeClr val="dk1"/>
              </a:buClr>
              <a:buSzPts val="2800"/>
              <a:buChar char="○"/>
            </a:pPr>
            <a:r>
              <a:rPr lang="en-US" sz="2800">
                <a:solidFill>
                  <a:schemeClr val="dk1"/>
                </a:solidFill>
              </a:rPr>
              <a:t>1. Modify code to minimize test error (within model)</a:t>
            </a:r>
            <a:endParaRPr sz="2800">
              <a:solidFill>
                <a:schemeClr val="dk1"/>
              </a:solidFill>
            </a:endParaRPr>
          </a:p>
          <a:p>
            <a:pPr indent="-406400" lvl="1" marL="914400" rtl="0" algn="just">
              <a:lnSpc>
                <a:spcPct val="115000"/>
              </a:lnSpc>
              <a:spcBef>
                <a:spcPts val="0"/>
              </a:spcBef>
              <a:spcAft>
                <a:spcPts val="0"/>
              </a:spcAft>
              <a:buClr>
                <a:schemeClr val="dk1"/>
              </a:buClr>
              <a:buSzPts val="2800"/>
              <a:buChar char="○"/>
            </a:pPr>
            <a:r>
              <a:rPr lang="en-US" sz="2800">
                <a:solidFill>
                  <a:schemeClr val="dk1"/>
                </a:solidFill>
              </a:rPr>
              <a:t>2. Tune hyperparameters (outside model)</a:t>
            </a:r>
            <a:endParaRPr sz="2800">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406400" lvl="0" marL="457200" rtl="0" algn="just">
              <a:lnSpc>
                <a:spcPct val="115000"/>
              </a:lnSpc>
              <a:spcBef>
                <a:spcPts val="0"/>
              </a:spcBef>
              <a:spcAft>
                <a:spcPts val="0"/>
              </a:spcAft>
              <a:buClr>
                <a:schemeClr val="dk1"/>
              </a:buClr>
              <a:buSzPts val="2800"/>
              <a:buChar char="●"/>
            </a:pPr>
            <a:r>
              <a:rPr lang="en-US">
                <a:solidFill>
                  <a:schemeClr val="dk1"/>
                </a:solidFill>
              </a:rPr>
              <a:t>Hyperparameter?</a:t>
            </a:r>
            <a:endParaRPr>
              <a:solidFill>
                <a:schemeClr val="dk1"/>
              </a:solidFill>
            </a:endParaRPr>
          </a:p>
          <a:p>
            <a:pPr indent="-406400" lvl="1" marL="914400" rtl="0" algn="just">
              <a:lnSpc>
                <a:spcPct val="115000"/>
              </a:lnSpc>
              <a:spcBef>
                <a:spcPts val="0"/>
              </a:spcBef>
              <a:spcAft>
                <a:spcPts val="0"/>
              </a:spcAft>
              <a:buClr>
                <a:schemeClr val="dk1"/>
              </a:buClr>
              <a:buSzPts val="2800"/>
              <a:buChar char="○"/>
            </a:pPr>
            <a:r>
              <a:rPr lang="en-US" sz="2800">
                <a:solidFill>
                  <a:schemeClr val="dk1"/>
                </a:solidFill>
              </a:rPr>
              <a:t>settings that can be tuned, to control the behavior of a ML model</a:t>
            </a:r>
            <a:endParaRPr sz="2800"/>
          </a:p>
        </p:txBody>
      </p:sp>
      <p:sp>
        <p:nvSpPr>
          <p:cNvPr id="200" name="Shape 20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421" name="Shape 42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422" name="Shape 422"/>
          <p:cNvPicPr preferRelativeResize="0"/>
          <p:nvPr/>
        </p:nvPicPr>
        <p:blipFill rotWithShape="1">
          <a:blip r:embed="rId4">
            <a:alphaModFix/>
          </a:blip>
          <a:srcRect b="0" l="0" r="0" t="0"/>
          <a:stretch/>
        </p:blipFill>
        <p:spPr>
          <a:xfrm>
            <a:off x="2112950" y="1417550"/>
            <a:ext cx="4642116" cy="491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467202" y="437444"/>
            <a:ext cx="7237500" cy="980100"/>
          </a:xfrm>
          <a:prstGeom prst="rect">
            <a:avLst/>
          </a:prstGeom>
          <a:blipFill rotWithShape="1">
            <a:blip r:embed="rId3">
              <a:alphaModFix/>
            </a:blip>
            <a:stretch>
              <a:fillRect b="-5062" l="-2451"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C7373"/>
              </a:buClr>
              <a:buSzPts val="3600"/>
              <a:buFont typeface="Times New Roman"/>
              <a:buNone/>
            </a:pPr>
            <a:r>
              <a:rPr b="0" i="0" lang="en-US" sz="3600" u="none" cap="none" strike="noStrike">
                <a:latin typeface="Times New Roman"/>
                <a:ea typeface="Times New Roman"/>
                <a:cs typeface="Times New Roman"/>
                <a:sym typeface="Times New Roman"/>
              </a:rPr>
              <a:t> </a:t>
            </a:r>
            <a:endParaRPr/>
          </a:p>
        </p:txBody>
      </p:sp>
      <p:sp>
        <p:nvSpPr>
          <p:cNvPr id="429" name="Shape 42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6C7373"/>
                </a:solidFill>
                <a:latin typeface="Arial"/>
                <a:ea typeface="Arial"/>
                <a:cs typeface="Arial"/>
                <a:sym typeface="Arial"/>
              </a:rPr>
              <a:t>‹#›</a:t>
            </a:fld>
            <a:endParaRPr b="0" i="0" sz="1300" u="none" cap="none" strike="noStrike">
              <a:solidFill>
                <a:srgbClr val="6C7373"/>
              </a:solidFill>
              <a:latin typeface="Arial"/>
              <a:ea typeface="Arial"/>
              <a:cs typeface="Arial"/>
              <a:sym typeface="Arial"/>
            </a:endParaRPr>
          </a:p>
        </p:txBody>
      </p:sp>
      <p:pic>
        <p:nvPicPr>
          <p:cNvPr id="430" name="Shape 430"/>
          <p:cNvPicPr preferRelativeResize="0"/>
          <p:nvPr/>
        </p:nvPicPr>
        <p:blipFill rotWithShape="1">
          <a:blip r:embed="rId4">
            <a:alphaModFix/>
          </a:blip>
          <a:srcRect b="0" l="0" r="0" t="0"/>
          <a:stretch/>
        </p:blipFill>
        <p:spPr>
          <a:xfrm>
            <a:off x="2045156" y="1417555"/>
            <a:ext cx="4621091" cy="4915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idx="1" type="body"/>
          </p:nvPr>
        </p:nvSpPr>
        <p:spPr>
          <a:xfrm>
            <a:off x="493889" y="1600200"/>
            <a:ext cx="8142000" cy="4778100"/>
          </a:xfrm>
          <a:prstGeom prst="rect">
            <a:avLst/>
          </a:prstGeom>
        </p:spPr>
        <p:txBody>
          <a:bodyPr anchorCtr="0" anchor="t" bIns="91425" lIns="91425" spcFirstLastPara="1" rIns="91425" wrap="square" tIns="91425">
            <a:noAutofit/>
          </a:bodyPr>
          <a:lstStyle/>
          <a:p>
            <a:pPr indent="-387350" lvl="0" marL="457200" rtl="0" algn="just">
              <a:lnSpc>
                <a:spcPct val="115000"/>
              </a:lnSpc>
              <a:spcBef>
                <a:spcPts val="0"/>
              </a:spcBef>
              <a:spcAft>
                <a:spcPts val="0"/>
              </a:spcAft>
              <a:buClr>
                <a:schemeClr val="dk1"/>
              </a:buClr>
              <a:buSzPts val="2500"/>
              <a:buChar char="●"/>
            </a:pPr>
            <a:r>
              <a:rPr lang="en-US" sz="2500">
                <a:solidFill>
                  <a:schemeClr val="dk1"/>
                </a:solidFill>
              </a:rPr>
              <a:t>GP kernel selection during </a:t>
            </a:r>
            <a:r>
              <a:rPr i="1" lang="en-US" sz="2500">
                <a:solidFill>
                  <a:schemeClr val="dk1"/>
                </a:solidFill>
              </a:rPr>
              <a:t>belief update </a:t>
            </a:r>
            <a:endParaRPr i="1" sz="2500">
              <a:solidFill>
                <a:schemeClr val="dk1"/>
              </a:solidFill>
            </a:endParaRPr>
          </a:p>
          <a:p>
            <a:pPr indent="-387350" lvl="0" marL="457200" rtl="0" algn="just">
              <a:lnSpc>
                <a:spcPct val="115000"/>
              </a:lnSpc>
              <a:spcBef>
                <a:spcPts val="0"/>
              </a:spcBef>
              <a:spcAft>
                <a:spcPts val="0"/>
              </a:spcAft>
              <a:buClr>
                <a:schemeClr val="dk1"/>
              </a:buClr>
              <a:buSzPts val="2500"/>
              <a:buChar char="●"/>
            </a:pPr>
            <a:r>
              <a:rPr lang="en-US" sz="2500">
                <a:solidFill>
                  <a:schemeClr val="dk1"/>
                </a:solidFill>
              </a:rPr>
              <a:t>Hyperparameter search domain bound setting</a:t>
            </a:r>
            <a:endParaRPr sz="2500">
              <a:solidFill>
                <a:schemeClr val="dk1"/>
              </a:solidFill>
            </a:endParaRPr>
          </a:p>
          <a:p>
            <a:pPr indent="0" lvl="0" marL="0" rtl="0" algn="just">
              <a:lnSpc>
                <a:spcPct val="115000"/>
              </a:lnSpc>
              <a:spcBef>
                <a:spcPts val="0"/>
              </a:spcBef>
              <a:spcAft>
                <a:spcPts val="0"/>
              </a:spcAft>
              <a:buNone/>
            </a:pPr>
            <a:r>
              <a:t/>
            </a:r>
            <a:endParaRPr sz="2500">
              <a:solidFill>
                <a:schemeClr val="dk1"/>
              </a:solidFill>
            </a:endParaRPr>
          </a:p>
          <a:p>
            <a:pPr indent="-387350" lvl="0" marL="457200" rtl="0" algn="just">
              <a:lnSpc>
                <a:spcPct val="115000"/>
              </a:lnSpc>
              <a:spcBef>
                <a:spcPts val="0"/>
              </a:spcBef>
              <a:spcAft>
                <a:spcPts val="0"/>
              </a:spcAft>
              <a:buClr>
                <a:schemeClr val="dk1"/>
              </a:buClr>
              <a:buSzPts val="2500"/>
              <a:buChar char="●"/>
            </a:pPr>
            <a:r>
              <a:rPr lang="en-US" sz="2500">
                <a:solidFill>
                  <a:schemeClr val="dk1"/>
                </a:solidFill>
              </a:rPr>
              <a:t>Bayesian Optimization builds a probabilistic performance metric model (computational overhead)</a:t>
            </a:r>
            <a:endParaRPr sz="2500">
              <a:solidFill>
                <a:schemeClr val="dk1"/>
              </a:solidFill>
            </a:endParaRPr>
          </a:p>
          <a:p>
            <a:pPr indent="0" lvl="0" marL="0" rtl="0" algn="just">
              <a:lnSpc>
                <a:spcPct val="115000"/>
              </a:lnSpc>
              <a:spcBef>
                <a:spcPts val="0"/>
              </a:spcBef>
              <a:spcAft>
                <a:spcPts val="0"/>
              </a:spcAft>
              <a:buNone/>
            </a:pPr>
            <a:r>
              <a:t/>
            </a:r>
            <a:endParaRPr sz="2500">
              <a:solidFill>
                <a:schemeClr val="dk1"/>
              </a:solidFill>
            </a:endParaRPr>
          </a:p>
          <a:p>
            <a:pPr indent="-387350" lvl="1" marL="914400" rtl="0" algn="just">
              <a:lnSpc>
                <a:spcPct val="115000"/>
              </a:lnSpc>
              <a:spcBef>
                <a:spcPts val="0"/>
              </a:spcBef>
              <a:spcAft>
                <a:spcPts val="0"/>
              </a:spcAft>
              <a:buClr>
                <a:schemeClr val="dk1"/>
              </a:buClr>
              <a:buSzPts val="2500"/>
              <a:buChar char="○"/>
            </a:pPr>
            <a:r>
              <a:rPr lang="en-US" sz="2500">
                <a:solidFill>
                  <a:schemeClr val="dk1"/>
                </a:solidFill>
              </a:rPr>
              <a:t>Becomes meaningful when:</a:t>
            </a:r>
            <a:endParaRPr sz="2500">
              <a:solidFill>
                <a:schemeClr val="dk1"/>
              </a:solidFill>
            </a:endParaRPr>
          </a:p>
          <a:p>
            <a:pPr indent="-387350" lvl="2" marL="1371600" rtl="0" algn="just">
              <a:lnSpc>
                <a:spcPct val="115000"/>
              </a:lnSpc>
              <a:spcBef>
                <a:spcPts val="0"/>
              </a:spcBef>
              <a:spcAft>
                <a:spcPts val="0"/>
              </a:spcAft>
              <a:buClr>
                <a:schemeClr val="dk1"/>
              </a:buClr>
              <a:buSzPts val="2500"/>
              <a:buChar char="■"/>
            </a:pPr>
            <a:r>
              <a:rPr lang="en-US" sz="2500">
                <a:solidFill>
                  <a:schemeClr val="dk1"/>
                </a:solidFill>
              </a:rPr>
              <a:t># of hyperparameters is very large</a:t>
            </a:r>
            <a:endParaRPr sz="2500">
              <a:solidFill>
                <a:schemeClr val="dk1"/>
              </a:solidFill>
            </a:endParaRPr>
          </a:p>
          <a:p>
            <a:pPr indent="-387350" lvl="2" marL="1371600" rtl="0" algn="just">
              <a:lnSpc>
                <a:spcPct val="115000"/>
              </a:lnSpc>
              <a:spcBef>
                <a:spcPts val="0"/>
              </a:spcBef>
              <a:spcAft>
                <a:spcPts val="0"/>
              </a:spcAft>
              <a:buClr>
                <a:schemeClr val="dk1"/>
              </a:buClr>
              <a:buSzPts val="2500"/>
              <a:buChar char="■"/>
            </a:pPr>
            <a:r>
              <a:rPr lang="en-US" sz="2500">
                <a:solidFill>
                  <a:schemeClr val="dk1"/>
                </a:solidFill>
              </a:rPr>
              <a:t>Point evaluation of the performance function is expensive</a:t>
            </a:r>
            <a:endParaRPr sz="2500">
              <a:solidFill>
                <a:schemeClr val="dk1"/>
              </a:solidFill>
            </a:endParaRPr>
          </a:p>
        </p:txBody>
      </p:sp>
      <p:sp>
        <p:nvSpPr>
          <p:cNvPr id="437" name="Shape 437"/>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solidFill>
                  <a:schemeClr val="dk1"/>
                </a:solidFill>
              </a:rPr>
              <a:t>Limitations</a:t>
            </a:r>
            <a:endParaRPr/>
          </a:p>
        </p:txBody>
      </p:sp>
      <p:sp>
        <p:nvSpPr>
          <p:cNvPr id="438" name="Shape 43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idx="1" type="body"/>
          </p:nvPr>
        </p:nvSpPr>
        <p:spPr>
          <a:xfrm>
            <a:off x="493889" y="1600200"/>
            <a:ext cx="8142000" cy="47781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560"/>
              </a:spcBef>
              <a:spcAft>
                <a:spcPts val="0"/>
              </a:spcAft>
              <a:buClr>
                <a:srgbClr val="000000"/>
              </a:buClr>
              <a:buSzPts val="2800"/>
              <a:buFont typeface="Arial"/>
              <a:buChar char="●"/>
            </a:pPr>
            <a:r>
              <a:rPr lang="en-US">
                <a:solidFill>
                  <a:srgbClr val="000000"/>
                </a:solidFill>
              </a:rPr>
              <a:t>State-of-the-art Hyperparameter Optimization</a:t>
            </a:r>
            <a:endParaRPr>
              <a:solidFill>
                <a:srgbClr val="000000"/>
              </a:solidFill>
            </a:endParaRPr>
          </a:p>
          <a:p>
            <a:pPr indent="-406400" lvl="0" marL="457200" marR="0" rtl="0" algn="l">
              <a:lnSpc>
                <a:spcPct val="100000"/>
              </a:lnSpc>
              <a:spcBef>
                <a:spcPts val="0"/>
              </a:spcBef>
              <a:spcAft>
                <a:spcPts val="0"/>
              </a:spcAft>
              <a:buClr>
                <a:srgbClr val="000000"/>
              </a:buClr>
              <a:buSzPts val="2800"/>
              <a:buChar char="●"/>
            </a:pPr>
            <a:r>
              <a:rPr lang="en-US">
                <a:solidFill>
                  <a:srgbClr val="000000"/>
                </a:solidFill>
              </a:rPr>
              <a:t>Bayesian Optimization</a:t>
            </a:r>
            <a:endParaRPr>
              <a:solidFill>
                <a:srgbClr val="000000"/>
              </a:solidFill>
            </a:endParaRPr>
          </a:p>
          <a:p>
            <a:pPr indent="-406400" lvl="0" marL="457200" marR="0" rtl="0" algn="l">
              <a:lnSpc>
                <a:spcPct val="100000"/>
              </a:lnSpc>
              <a:spcBef>
                <a:spcPts val="0"/>
              </a:spcBef>
              <a:spcAft>
                <a:spcPts val="0"/>
              </a:spcAft>
              <a:buClr>
                <a:srgbClr val="000000"/>
              </a:buClr>
              <a:buSzPts val="2800"/>
              <a:buChar char="●"/>
            </a:pPr>
            <a:r>
              <a:rPr lang="en-US">
                <a:solidFill>
                  <a:srgbClr val="000000"/>
                </a:solidFill>
              </a:rPr>
              <a:t>Datasets</a:t>
            </a:r>
            <a:endParaRPr>
              <a:solidFill>
                <a:srgbClr val="000000"/>
              </a:solidFill>
            </a:endParaRPr>
          </a:p>
          <a:p>
            <a:pPr indent="-406400" lvl="0" marL="457200" marR="0" rtl="0" algn="l">
              <a:lnSpc>
                <a:spcPct val="100000"/>
              </a:lnSpc>
              <a:spcBef>
                <a:spcPts val="0"/>
              </a:spcBef>
              <a:spcAft>
                <a:spcPts val="0"/>
              </a:spcAft>
              <a:buClr>
                <a:srgbClr val="000000"/>
              </a:buClr>
              <a:buSzPts val="2800"/>
              <a:buChar char="●"/>
            </a:pPr>
            <a:r>
              <a:rPr lang="en-US">
                <a:solidFill>
                  <a:srgbClr val="000000"/>
                </a:solidFill>
              </a:rPr>
              <a:t>Implementations</a:t>
            </a:r>
            <a:endParaRPr>
              <a:solidFill>
                <a:srgbClr val="000000"/>
              </a:solidFill>
            </a:endParaRPr>
          </a:p>
          <a:p>
            <a:pPr indent="-406400" lvl="0" marL="457200" marR="0" rtl="0" algn="l">
              <a:lnSpc>
                <a:spcPct val="100000"/>
              </a:lnSpc>
              <a:spcBef>
                <a:spcPts val="0"/>
              </a:spcBef>
              <a:spcAft>
                <a:spcPts val="0"/>
              </a:spcAft>
              <a:buClr>
                <a:srgbClr val="000000"/>
              </a:buClr>
              <a:buSzPts val="2800"/>
              <a:buChar char="●"/>
            </a:pPr>
            <a:r>
              <a:rPr lang="en-US">
                <a:solidFill>
                  <a:srgbClr val="000000"/>
                </a:solidFill>
              </a:rPr>
              <a:t>Limitations</a:t>
            </a:r>
            <a:endParaRPr>
              <a:solidFill>
                <a:srgbClr val="000000"/>
              </a:solidFill>
            </a:endParaRPr>
          </a:p>
        </p:txBody>
      </p:sp>
      <p:sp>
        <p:nvSpPr>
          <p:cNvPr id="445" name="Shape 445"/>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solidFill>
                  <a:srgbClr val="000000"/>
                </a:solidFill>
              </a:rPr>
              <a:t>Conclusion</a:t>
            </a:r>
            <a:endParaRPr>
              <a:solidFill>
                <a:srgbClr val="000000"/>
              </a:solidFill>
            </a:endParaRPr>
          </a:p>
        </p:txBody>
      </p:sp>
      <p:sp>
        <p:nvSpPr>
          <p:cNvPr id="446" name="Shape 44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solidFill>
                  <a:srgbClr val="000000"/>
                </a:solidFill>
              </a:rPr>
              <a:t>References</a:t>
            </a:r>
            <a:endParaRPr>
              <a:solidFill>
                <a:srgbClr val="000000"/>
              </a:solidFill>
            </a:endParaRPr>
          </a:p>
        </p:txBody>
      </p:sp>
      <p:sp>
        <p:nvSpPr>
          <p:cNvPr id="453" name="Shape 45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US"/>
              <a:t>‹#›</a:t>
            </a:fld>
            <a:endParaRPr/>
          </a:p>
        </p:txBody>
      </p:sp>
      <p:sp>
        <p:nvSpPr>
          <p:cNvPr id="454" name="Shape 454"/>
          <p:cNvSpPr txBox="1"/>
          <p:nvPr>
            <p:ph idx="1" type="body"/>
          </p:nvPr>
        </p:nvSpPr>
        <p:spPr>
          <a:xfrm>
            <a:off x="493889" y="1600200"/>
            <a:ext cx="8142000" cy="4778100"/>
          </a:xfrm>
          <a:prstGeom prst="rect">
            <a:avLst/>
          </a:prstGeom>
        </p:spPr>
        <p:txBody>
          <a:bodyPr anchorCtr="0" anchor="t" bIns="91425" lIns="91425" spcFirstLastPara="1" rIns="91425" wrap="square" tIns="91425">
            <a:noAutofit/>
          </a:bodyPr>
          <a:lstStyle/>
          <a:p>
            <a:pPr indent="-355600" lvl="0" marL="457200" rtl="0">
              <a:spcBef>
                <a:spcPts val="560"/>
              </a:spcBef>
              <a:spcAft>
                <a:spcPts val="0"/>
              </a:spcAft>
              <a:buClr>
                <a:schemeClr val="dk1"/>
              </a:buClr>
              <a:buSzPts val="2000"/>
              <a:buChar char="●"/>
            </a:pPr>
            <a:r>
              <a:rPr lang="en-US" sz="2000">
                <a:solidFill>
                  <a:schemeClr val="dk1"/>
                </a:solidFill>
              </a:rPr>
              <a:t>Huijskens, Thomas, “Bayesian Optimization with Scikit-learn”. https://thuijskens.github.io/2016/12/29/bayesian-optimisation/</a:t>
            </a:r>
            <a:endParaRPr sz="2000">
              <a:solidFill>
                <a:schemeClr val="dk1"/>
              </a:solidFill>
            </a:endParaRPr>
          </a:p>
          <a:p>
            <a:pPr indent="-355600" lvl="0" marL="457200" rtl="0">
              <a:spcBef>
                <a:spcPts val="0"/>
              </a:spcBef>
              <a:spcAft>
                <a:spcPts val="0"/>
              </a:spcAft>
              <a:buClr>
                <a:schemeClr val="dk1"/>
              </a:buClr>
              <a:buSzPts val="2000"/>
              <a:buChar char="●"/>
            </a:pPr>
            <a:r>
              <a:rPr lang="en-US" sz="2000">
                <a:solidFill>
                  <a:schemeClr val="dk1"/>
                </a:solidFill>
              </a:rPr>
              <a:t>Jiang, Mingfeng, et al. "Study on parameter optimization for support vector regression in solving the inverse ECG problem." Computational and mathematical methods in medicine 2013 (2013).</a:t>
            </a:r>
            <a:endParaRPr sz="2000">
              <a:solidFill>
                <a:schemeClr val="dk1"/>
              </a:solidFill>
            </a:endParaRPr>
          </a:p>
          <a:p>
            <a:pPr indent="-355600" lvl="0" marL="457200" rtl="0">
              <a:spcBef>
                <a:spcPts val="0"/>
              </a:spcBef>
              <a:spcAft>
                <a:spcPts val="0"/>
              </a:spcAft>
              <a:buClr>
                <a:schemeClr val="dk1"/>
              </a:buClr>
              <a:buSzPts val="2000"/>
              <a:buChar char="●"/>
            </a:pPr>
            <a:r>
              <a:rPr lang="en-US" sz="2000">
                <a:solidFill>
                  <a:schemeClr val="dk1"/>
                </a:solidFill>
              </a:rPr>
              <a:t>Snoek, Jasper, Hugo Larochelle, and Ryan P. Adams. "Practical bayesian optimization of machine learning algorithms." Advances in neural information processing systems. 2012.</a:t>
            </a:r>
            <a:endParaRPr sz="2000">
              <a:solidFill>
                <a:schemeClr val="dk1"/>
              </a:solidFill>
            </a:endParaRPr>
          </a:p>
          <a:p>
            <a:pPr indent="0" lvl="0" marL="0" rtl="0">
              <a:spcBef>
                <a:spcPts val="560"/>
              </a:spcBef>
              <a:spcAft>
                <a:spcPts val="0"/>
              </a:spcAft>
              <a:buNone/>
            </a:pPr>
            <a:r>
              <a:t/>
            </a:r>
            <a:endParaRPr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idx="1" type="body"/>
          </p:nvPr>
        </p:nvSpPr>
        <p:spPr>
          <a:xfrm>
            <a:off x="493889" y="1600200"/>
            <a:ext cx="8142000" cy="4778100"/>
          </a:xfrm>
          <a:prstGeom prst="rect">
            <a:avLst/>
          </a:prstGeom>
        </p:spPr>
        <p:txBody>
          <a:bodyPr anchorCtr="0" anchor="t" bIns="91425" lIns="91425" spcFirstLastPara="1" rIns="91425" wrap="square" tIns="91425">
            <a:noAutofit/>
          </a:bodyPr>
          <a:lstStyle/>
          <a:p>
            <a:pPr indent="-406400" lvl="0" marL="457200" rtl="0" algn="just">
              <a:lnSpc>
                <a:spcPct val="115000"/>
              </a:lnSpc>
              <a:spcBef>
                <a:spcPts val="0"/>
              </a:spcBef>
              <a:spcAft>
                <a:spcPts val="0"/>
              </a:spcAft>
              <a:buClr>
                <a:schemeClr val="dk1"/>
              </a:buClr>
              <a:buSzPts val="2800"/>
              <a:buChar char="●"/>
            </a:pPr>
            <a:r>
              <a:rPr lang="en-US">
                <a:solidFill>
                  <a:schemeClr val="dk1"/>
                </a:solidFill>
              </a:rPr>
              <a:t>Manual Grid Search</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406400" lvl="0" marL="457200" rtl="0" algn="just">
              <a:lnSpc>
                <a:spcPct val="115000"/>
              </a:lnSpc>
              <a:spcBef>
                <a:spcPts val="0"/>
              </a:spcBef>
              <a:spcAft>
                <a:spcPts val="0"/>
              </a:spcAft>
              <a:buClr>
                <a:schemeClr val="dk1"/>
              </a:buClr>
              <a:buSzPts val="2800"/>
              <a:buChar char="●"/>
            </a:pPr>
            <a:r>
              <a:rPr lang="en-US">
                <a:solidFill>
                  <a:schemeClr val="dk1"/>
                </a:solidFill>
              </a:rPr>
              <a:t>Random Grid Search</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406400" lvl="0" marL="457200" rtl="0" algn="just">
              <a:lnSpc>
                <a:spcPct val="115000"/>
              </a:lnSpc>
              <a:spcBef>
                <a:spcPts val="0"/>
              </a:spcBef>
              <a:spcAft>
                <a:spcPts val="0"/>
              </a:spcAft>
              <a:buClr>
                <a:schemeClr val="dk1"/>
              </a:buClr>
              <a:buSzPts val="2800"/>
              <a:buChar char="●"/>
            </a:pPr>
            <a:r>
              <a:rPr lang="en-US">
                <a:solidFill>
                  <a:schemeClr val="dk1"/>
                </a:solidFill>
              </a:rPr>
              <a:t>Bayesian Optimization</a:t>
            </a:r>
            <a:endParaRPr/>
          </a:p>
        </p:txBody>
      </p:sp>
      <p:sp>
        <p:nvSpPr>
          <p:cNvPr id="207" name="Shape 207"/>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solidFill>
                  <a:schemeClr val="dk1"/>
                </a:solidFill>
              </a:rPr>
              <a:t>Hyperparameter Tuning</a:t>
            </a:r>
            <a:endParaRPr/>
          </a:p>
        </p:txBody>
      </p:sp>
      <p:sp>
        <p:nvSpPr>
          <p:cNvPr id="208" name="Shape 20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idx="1" type="body"/>
          </p:nvPr>
        </p:nvSpPr>
        <p:spPr>
          <a:xfrm>
            <a:off x="493889" y="1600200"/>
            <a:ext cx="8142000" cy="4778100"/>
          </a:xfrm>
          <a:prstGeom prst="rect">
            <a:avLst/>
          </a:prstGeom>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a:solidFill>
                  <a:srgbClr val="000000"/>
                </a:solidFill>
              </a:rPr>
              <a:t>Steps:</a:t>
            </a:r>
            <a:endParaRPr>
              <a:solidFill>
                <a:srgbClr val="000000"/>
              </a:solidFill>
            </a:endParaRPr>
          </a:p>
          <a:p>
            <a:pPr indent="-406400" lvl="0" marL="457200" rtl="0" algn="just">
              <a:lnSpc>
                <a:spcPct val="115000"/>
              </a:lnSpc>
              <a:spcBef>
                <a:spcPts val="0"/>
              </a:spcBef>
              <a:spcAft>
                <a:spcPts val="0"/>
              </a:spcAft>
              <a:buClr>
                <a:srgbClr val="000000"/>
              </a:buClr>
              <a:buSzPts val="2800"/>
              <a:buAutoNum type="arabicPeriod"/>
            </a:pPr>
            <a:r>
              <a:rPr lang="en-US">
                <a:solidFill>
                  <a:srgbClr val="000000"/>
                </a:solidFill>
              </a:rPr>
              <a:t>Build grid of all possible sets of hyperparameter</a:t>
            </a:r>
            <a:endParaRPr>
              <a:solidFill>
                <a:srgbClr val="000000"/>
              </a:solidFill>
            </a:endParaRPr>
          </a:p>
          <a:p>
            <a:pPr indent="-406400" lvl="0" marL="457200" rtl="0" algn="just">
              <a:lnSpc>
                <a:spcPct val="115000"/>
              </a:lnSpc>
              <a:spcBef>
                <a:spcPts val="0"/>
              </a:spcBef>
              <a:spcAft>
                <a:spcPts val="0"/>
              </a:spcAft>
              <a:buClr>
                <a:srgbClr val="000000"/>
              </a:buClr>
              <a:buSzPts val="2800"/>
              <a:buAutoNum type="arabicPeriod"/>
            </a:pPr>
            <a:r>
              <a:rPr lang="en-US">
                <a:solidFill>
                  <a:srgbClr val="000000"/>
                </a:solidFill>
              </a:rPr>
              <a:t>Evaluate for </a:t>
            </a:r>
            <a:r>
              <a:rPr b="1" lang="en-US">
                <a:solidFill>
                  <a:srgbClr val="000000"/>
                </a:solidFill>
              </a:rPr>
              <a:t>every</a:t>
            </a:r>
            <a:r>
              <a:rPr lang="en-US">
                <a:solidFill>
                  <a:srgbClr val="000000"/>
                </a:solidFill>
              </a:rPr>
              <a:t> combination</a:t>
            </a:r>
            <a:endParaRPr>
              <a:solidFill>
                <a:srgbClr val="000000"/>
              </a:solidFill>
            </a:endParaRPr>
          </a:p>
          <a:p>
            <a:pPr indent="0" lvl="0" marL="0" rtl="0" algn="just">
              <a:lnSpc>
                <a:spcPct val="115000"/>
              </a:lnSpc>
              <a:spcBef>
                <a:spcPts val="0"/>
              </a:spcBef>
              <a:spcAft>
                <a:spcPts val="0"/>
              </a:spcAft>
              <a:buNone/>
            </a:pPr>
            <a:r>
              <a:t/>
            </a:r>
            <a:endParaRPr>
              <a:solidFill>
                <a:srgbClr val="000000"/>
              </a:solidFill>
            </a:endParaRPr>
          </a:p>
          <a:p>
            <a:pPr indent="0" lvl="0" marL="0" rtl="0" algn="just">
              <a:lnSpc>
                <a:spcPct val="115000"/>
              </a:lnSpc>
              <a:spcBef>
                <a:spcPts val="0"/>
              </a:spcBef>
              <a:spcAft>
                <a:spcPts val="0"/>
              </a:spcAft>
              <a:buNone/>
            </a:pPr>
            <a:r>
              <a:rPr lang="en-US">
                <a:solidFill>
                  <a:srgbClr val="000000"/>
                </a:solidFill>
              </a:rPr>
              <a:t>→ Takes a long time to sample</a:t>
            </a:r>
            <a:endParaRPr>
              <a:solidFill>
                <a:srgbClr val="000000"/>
              </a:solidFill>
            </a:endParaRPr>
          </a:p>
          <a:p>
            <a:pPr indent="0" lvl="0" marL="0" rtl="0" algn="just">
              <a:lnSpc>
                <a:spcPct val="115000"/>
              </a:lnSpc>
              <a:spcBef>
                <a:spcPts val="0"/>
              </a:spcBef>
              <a:spcAft>
                <a:spcPts val="0"/>
              </a:spcAft>
              <a:buNone/>
            </a:pPr>
            <a:r>
              <a:rPr lang="en-US">
                <a:solidFill>
                  <a:srgbClr val="000000"/>
                </a:solidFill>
              </a:rPr>
              <a:t>→ Curse of dimensionality</a:t>
            </a:r>
            <a:endParaRPr>
              <a:solidFill>
                <a:srgbClr val="000000"/>
              </a:solidFill>
            </a:endParaRPr>
          </a:p>
          <a:p>
            <a:pPr indent="0" lvl="0" marL="0" rtl="0" algn="just">
              <a:lnSpc>
                <a:spcPct val="115000"/>
              </a:lnSpc>
              <a:spcBef>
                <a:spcPts val="0"/>
              </a:spcBef>
              <a:spcAft>
                <a:spcPts val="0"/>
              </a:spcAft>
              <a:buNone/>
            </a:pPr>
            <a:r>
              <a:t/>
            </a:r>
            <a:endParaRPr>
              <a:solidFill>
                <a:srgbClr val="000000"/>
              </a:solidFill>
            </a:endParaRPr>
          </a:p>
          <a:p>
            <a:pPr indent="0" lvl="0" marL="0" rtl="0" algn="just">
              <a:lnSpc>
                <a:spcPct val="115000"/>
              </a:lnSpc>
              <a:spcBef>
                <a:spcPts val="0"/>
              </a:spcBef>
              <a:spcAft>
                <a:spcPts val="0"/>
              </a:spcAft>
              <a:buNone/>
            </a:pPr>
            <a:r>
              <a:rPr lang="en-US">
                <a:solidFill>
                  <a:srgbClr val="000000"/>
                </a:solidFill>
              </a:rPr>
              <a:t>→ </a:t>
            </a:r>
            <a:r>
              <a:rPr i="1" lang="en-US" u="sng">
                <a:solidFill>
                  <a:srgbClr val="000000"/>
                </a:solidFill>
              </a:rPr>
              <a:t>Random Grid Search</a:t>
            </a:r>
            <a:r>
              <a:rPr i="1" lang="en-US">
                <a:solidFill>
                  <a:srgbClr val="000000"/>
                </a:solidFill>
              </a:rPr>
              <a:t> </a:t>
            </a:r>
            <a:r>
              <a:rPr lang="en-US">
                <a:solidFill>
                  <a:srgbClr val="000000"/>
                </a:solidFill>
              </a:rPr>
              <a:t>partially solves it</a:t>
            </a:r>
            <a:endParaRPr>
              <a:solidFill>
                <a:srgbClr val="000000"/>
              </a:solidFill>
            </a:endParaRPr>
          </a:p>
          <a:p>
            <a:pPr indent="0" lvl="0" marL="0" rtl="0" algn="just">
              <a:lnSpc>
                <a:spcPct val="115000"/>
              </a:lnSpc>
              <a:spcBef>
                <a:spcPts val="0"/>
              </a:spcBef>
              <a:spcAft>
                <a:spcPts val="0"/>
              </a:spcAft>
              <a:buClr>
                <a:schemeClr val="dk1"/>
              </a:buClr>
              <a:buSzPts val="1100"/>
              <a:buFont typeface="Arial"/>
              <a:buNone/>
            </a:pPr>
            <a:r>
              <a:t/>
            </a:r>
            <a:endParaRPr>
              <a:solidFill>
                <a:srgbClr val="000000"/>
              </a:solidFill>
            </a:endParaRPr>
          </a:p>
        </p:txBody>
      </p:sp>
      <p:sp>
        <p:nvSpPr>
          <p:cNvPr id="215" name="Shape 215"/>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a:solidFill>
                  <a:schemeClr val="dk1"/>
                </a:solidFill>
              </a:rPr>
              <a:t>Manual Grid Search</a:t>
            </a:r>
            <a:endParaRPr>
              <a:solidFill>
                <a:schemeClr val="dk1"/>
              </a:solidFill>
            </a:endParaRPr>
          </a:p>
        </p:txBody>
      </p:sp>
      <p:sp>
        <p:nvSpPr>
          <p:cNvPr id="216" name="Shape 21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idx="1" type="body"/>
          </p:nvPr>
        </p:nvSpPr>
        <p:spPr>
          <a:xfrm>
            <a:off x="493889" y="1600200"/>
            <a:ext cx="8142000" cy="4778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a:solidFill>
                  <a:srgbClr val="000000"/>
                </a:solidFill>
              </a:rPr>
              <a:t>Steps:</a:t>
            </a:r>
            <a:endParaRPr>
              <a:solidFill>
                <a:srgbClr val="000000"/>
              </a:solidFill>
            </a:endParaRPr>
          </a:p>
          <a:p>
            <a:pPr indent="-406400" lvl="0" marL="457200" rtl="0" algn="just">
              <a:lnSpc>
                <a:spcPct val="115000"/>
              </a:lnSpc>
              <a:spcBef>
                <a:spcPts val="0"/>
              </a:spcBef>
              <a:spcAft>
                <a:spcPts val="0"/>
              </a:spcAft>
              <a:buClr>
                <a:srgbClr val="000000"/>
              </a:buClr>
              <a:buSzPts val="2800"/>
              <a:buAutoNum type="arabicPeriod"/>
            </a:pPr>
            <a:r>
              <a:rPr lang="en-US">
                <a:solidFill>
                  <a:srgbClr val="000000"/>
                </a:solidFill>
              </a:rPr>
              <a:t>Build grid of all possible sets of hyperparameter</a:t>
            </a:r>
            <a:endParaRPr>
              <a:solidFill>
                <a:srgbClr val="000000"/>
              </a:solidFill>
            </a:endParaRPr>
          </a:p>
          <a:p>
            <a:pPr indent="-406400" lvl="0" marL="457200" rtl="0" algn="just">
              <a:lnSpc>
                <a:spcPct val="115000"/>
              </a:lnSpc>
              <a:spcBef>
                <a:spcPts val="0"/>
              </a:spcBef>
              <a:spcAft>
                <a:spcPts val="0"/>
              </a:spcAft>
              <a:buClr>
                <a:srgbClr val="000000"/>
              </a:buClr>
              <a:buSzPts val="2800"/>
              <a:buAutoNum type="arabicPeriod"/>
            </a:pPr>
            <a:r>
              <a:rPr b="1" lang="en-US">
                <a:solidFill>
                  <a:srgbClr val="000000"/>
                </a:solidFill>
              </a:rPr>
              <a:t>Randomly choose points and evaluate</a:t>
            </a:r>
            <a:endParaRPr b="1">
              <a:solidFill>
                <a:srgbClr val="000000"/>
              </a:solidFill>
            </a:endParaRPr>
          </a:p>
          <a:p>
            <a:pPr indent="0" lvl="0" marL="0" rtl="0" algn="just">
              <a:lnSpc>
                <a:spcPct val="115000"/>
              </a:lnSpc>
              <a:spcBef>
                <a:spcPts val="0"/>
              </a:spcBef>
              <a:spcAft>
                <a:spcPts val="0"/>
              </a:spcAft>
              <a:buNone/>
            </a:pPr>
            <a:r>
              <a:t/>
            </a:r>
            <a:endParaRPr>
              <a:solidFill>
                <a:srgbClr val="000000"/>
              </a:solidFill>
            </a:endParaRPr>
          </a:p>
          <a:p>
            <a:pPr indent="0" lvl="0" marL="0" rtl="0" algn="just">
              <a:lnSpc>
                <a:spcPct val="115000"/>
              </a:lnSpc>
              <a:spcBef>
                <a:spcPts val="0"/>
              </a:spcBef>
              <a:spcAft>
                <a:spcPts val="0"/>
              </a:spcAft>
              <a:buNone/>
            </a:pPr>
            <a:r>
              <a:rPr lang="en-US">
                <a:solidFill>
                  <a:srgbClr val="000000"/>
                </a:solidFill>
              </a:rPr>
              <a:t>→ </a:t>
            </a:r>
            <a:r>
              <a:rPr lang="en-US" sz="2400">
                <a:solidFill>
                  <a:srgbClr val="000000"/>
                </a:solidFill>
              </a:rPr>
              <a:t>Thankfully parallelizable.</a:t>
            </a:r>
            <a:endParaRPr>
              <a:solidFill>
                <a:srgbClr val="000000"/>
              </a:solidFill>
            </a:endParaRPr>
          </a:p>
          <a:p>
            <a:pPr indent="0" lvl="0" marL="0" rtl="0" algn="just">
              <a:lnSpc>
                <a:spcPct val="115000"/>
              </a:lnSpc>
              <a:spcBef>
                <a:spcPts val="0"/>
              </a:spcBef>
              <a:spcAft>
                <a:spcPts val="0"/>
              </a:spcAft>
              <a:buNone/>
            </a:pPr>
            <a:r>
              <a:rPr lang="en-US">
                <a:solidFill>
                  <a:srgbClr val="000000"/>
                </a:solidFill>
              </a:rPr>
              <a:t>→ </a:t>
            </a:r>
            <a:r>
              <a:rPr lang="en-US" sz="2400" u="sng">
                <a:solidFill>
                  <a:srgbClr val="000000"/>
                </a:solidFill>
              </a:rPr>
              <a:t>No guarantee</a:t>
            </a:r>
            <a:r>
              <a:rPr lang="en-US" sz="2400">
                <a:solidFill>
                  <a:srgbClr val="000000"/>
                </a:solidFill>
              </a:rPr>
              <a:t> of reaching high-performance region</a:t>
            </a:r>
            <a:endParaRPr>
              <a:solidFill>
                <a:srgbClr val="000000"/>
              </a:solidFill>
            </a:endParaRPr>
          </a:p>
          <a:p>
            <a:pPr indent="0" lvl="0" marL="0" rtl="0" algn="just">
              <a:lnSpc>
                <a:spcPct val="115000"/>
              </a:lnSpc>
              <a:spcBef>
                <a:spcPts val="0"/>
              </a:spcBef>
              <a:spcAft>
                <a:spcPts val="0"/>
              </a:spcAft>
              <a:buNone/>
            </a:pPr>
            <a:r>
              <a:rPr lang="en-US">
                <a:solidFill>
                  <a:srgbClr val="000000"/>
                </a:solidFill>
              </a:rPr>
              <a:t>→ Basically, we are hoping to get lucky.</a:t>
            </a:r>
            <a:endParaRPr i="1">
              <a:solidFill>
                <a:srgbClr val="000000"/>
              </a:solidFill>
            </a:endParaRPr>
          </a:p>
        </p:txBody>
      </p:sp>
      <p:sp>
        <p:nvSpPr>
          <p:cNvPr id="223" name="Shape 223"/>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a:solidFill>
                  <a:schemeClr val="dk1"/>
                </a:solidFill>
              </a:rPr>
              <a:t>Random</a:t>
            </a:r>
            <a:r>
              <a:rPr lang="en-US">
                <a:solidFill>
                  <a:schemeClr val="dk1"/>
                </a:solidFill>
              </a:rPr>
              <a:t> Grid Search</a:t>
            </a:r>
            <a:endParaRPr>
              <a:solidFill>
                <a:schemeClr val="dk1"/>
              </a:solidFill>
            </a:endParaRPr>
          </a:p>
        </p:txBody>
      </p:sp>
      <p:sp>
        <p:nvSpPr>
          <p:cNvPr id="224" name="Shape 22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solidFill>
                  <a:srgbClr val="000000"/>
                </a:solidFill>
              </a:rPr>
              <a:t>Visualizing Grid/Random Search</a:t>
            </a:r>
            <a:endParaRPr>
              <a:solidFill>
                <a:srgbClr val="000000"/>
              </a:solidFill>
            </a:endParaRPr>
          </a:p>
        </p:txBody>
      </p:sp>
      <p:sp>
        <p:nvSpPr>
          <p:cNvPr id="231" name="Shape 23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US"/>
              <a:t>‹#›</a:t>
            </a:fld>
            <a:endParaRPr/>
          </a:p>
        </p:txBody>
      </p:sp>
      <p:pic>
        <p:nvPicPr>
          <p:cNvPr id="232" name="Shape 232"/>
          <p:cNvPicPr preferRelativeResize="0"/>
          <p:nvPr/>
        </p:nvPicPr>
        <p:blipFill>
          <a:blip r:embed="rId3">
            <a:alphaModFix/>
          </a:blip>
          <a:stretch>
            <a:fillRect/>
          </a:stretch>
        </p:blipFill>
        <p:spPr>
          <a:xfrm>
            <a:off x="430175" y="2372150"/>
            <a:ext cx="8283651" cy="288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idx="1" type="body"/>
          </p:nvPr>
        </p:nvSpPr>
        <p:spPr>
          <a:xfrm>
            <a:off x="493900" y="1600200"/>
            <a:ext cx="8142000" cy="47952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a:solidFill>
                  <a:srgbClr val="000000"/>
                </a:solidFill>
              </a:rPr>
              <a:t>What if we can </a:t>
            </a:r>
            <a:r>
              <a:rPr lang="en-US" u="sng">
                <a:solidFill>
                  <a:srgbClr val="000000"/>
                </a:solidFill>
              </a:rPr>
              <a:t>steer</a:t>
            </a:r>
            <a:r>
              <a:rPr lang="en-US">
                <a:solidFill>
                  <a:srgbClr val="000000"/>
                </a:solidFill>
              </a:rPr>
              <a:t> the search to a region with better performance?</a:t>
            </a:r>
            <a:endParaRPr>
              <a:solidFill>
                <a:srgbClr val="000000"/>
              </a:solidFill>
            </a:endParaRPr>
          </a:p>
          <a:p>
            <a:pPr indent="0" lvl="0" marL="0" rtl="0" algn="just">
              <a:lnSpc>
                <a:spcPct val="115000"/>
              </a:lnSpc>
              <a:spcBef>
                <a:spcPts val="0"/>
              </a:spcBef>
              <a:spcAft>
                <a:spcPts val="0"/>
              </a:spcAft>
              <a:buNone/>
            </a:pPr>
            <a:r>
              <a:t/>
            </a:r>
            <a:endParaRPr i="1">
              <a:solidFill>
                <a:srgbClr val="000000"/>
              </a:solidFill>
            </a:endParaRPr>
          </a:p>
          <a:p>
            <a:pPr indent="0" lvl="0" marL="0" rtl="0" algn="just">
              <a:lnSpc>
                <a:spcPct val="115000"/>
              </a:lnSpc>
              <a:spcBef>
                <a:spcPts val="0"/>
              </a:spcBef>
              <a:spcAft>
                <a:spcPts val="0"/>
              </a:spcAft>
              <a:buClr>
                <a:schemeClr val="dk1"/>
              </a:buClr>
              <a:buSzPts val="1100"/>
              <a:buFont typeface="Arial"/>
              <a:buNone/>
            </a:pPr>
            <a:r>
              <a:rPr lang="en-US">
                <a:solidFill>
                  <a:srgbClr val="000000"/>
                </a:solidFill>
              </a:rPr>
              <a:t>→ Previously evaluated hyperparameter values can guide us to optimal value.</a:t>
            </a:r>
            <a:endParaRPr>
              <a:solidFill>
                <a:srgbClr val="000000"/>
              </a:solidFill>
            </a:endParaRPr>
          </a:p>
        </p:txBody>
      </p:sp>
      <p:sp>
        <p:nvSpPr>
          <p:cNvPr id="239" name="Shape 239"/>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solidFill>
                  <a:srgbClr val="000000"/>
                </a:solidFill>
              </a:rPr>
              <a:t>Bayesian Optimization</a:t>
            </a:r>
            <a:endParaRPr>
              <a:solidFill>
                <a:srgbClr val="000000"/>
              </a:solidFill>
            </a:endParaRPr>
          </a:p>
        </p:txBody>
      </p:sp>
      <p:sp>
        <p:nvSpPr>
          <p:cNvPr id="240" name="Shape 24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idx="1" type="body"/>
          </p:nvPr>
        </p:nvSpPr>
        <p:spPr>
          <a:xfrm>
            <a:off x="493889" y="1600200"/>
            <a:ext cx="8142000" cy="4778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sz="2400">
                <a:solidFill>
                  <a:srgbClr val="000000"/>
                </a:solidFill>
              </a:rPr>
              <a:t>repeat until (optimum):</a:t>
            </a:r>
            <a:endParaRPr sz="2400">
              <a:solidFill>
                <a:srgbClr val="000000"/>
              </a:solidFill>
            </a:endParaRPr>
          </a:p>
          <a:p>
            <a:pPr indent="457200" lvl="0" marL="0" rtl="0" algn="just">
              <a:lnSpc>
                <a:spcPct val="115000"/>
              </a:lnSpc>
              <a:spcBef>
                <a:spcPts val="0"/>
              </a:spcBef>
              <a:spcAft>
                <a:spcPts val="0"/>
              </a:spcAft>
              <a:buNone/>
            </a:pPr>
            <a:r>
              <a:rPr lang="en-US" sz="2400">
                <a:solidFill>
                  <a:srgbClr val="000000"/>
                </a:solidFill>
              </a:rPr>
              <a:t>do:</a:t>
            </a:r>
            <a:endParaRPr i="1" sz="2400">
              <a:solidFill>
                <a:srgbClr val="000000"/>
              </a:solidFill>
            </a:endParaRPr>
          </a:p>
          <a:p>
            <a:pPr indent="0" lvl="0" marL="0" rtl="0" algn="just">
              <a:lnSpc>
                <a:spcPct val="115000"/>
              </a:lnSpc>
              <a:spcBef>
                <a:spcPts val="0"/>
              </a:spcBef>
              <a:spcAft>
                <a:spcPts val="0"/>
              </a:spcAft>
              <a:buNone/>
            </a:pPr>
            <a:r>
              <a:rPr lang="en-US" sz="2400">
                <a:solidFill>
                  <a:srgbClr val="000000"/>
                </a:solidFill>
              </a:rPr>
              <a:t>	1. Update current </a:t>
            </a:r>
            <a:r>
              <a:rPr lang="en-US" sz="2400" u="sng">
                <a:solidFill>
                  <a:srgbClr val="000000"/>
                </a:solidFill>
              </a:rPr>
              <a:t>belief</a:t>
            </a:r>
            <a:r>
              <a:rPr lang="en-US" sz="2400">
                <a:solidFill>
                  <a:srgbClr val="000000"/>
                </a:solidFill>
              </a:rPr>
              <a:t> of loss surface of the learner </a:t>
            </a:r>
            <a:r>
              <a:rPr b="1" i="1" lang="en-US" sz="2400">
                <a:solidFill>
                  <a:srgbClr val="000000"/>
                </a:solidFill>
              </a:rPr>
              <a:t>f</a:t>
            </a:r>
            <a:r>
              <a:rPr lang="en-US" sz="2400">
                <a:solidFill>
                  <a:srgbClr val="000000"/>
                </a:solidFill>
              </a:rPr>
              <a:t>.</a:t>
            </a:r>
            <a:endParaRPr sz="2400">
              <a:solidFill>
                <a:srgbClr val="000000"/>
              </a:solidFill>
            </a:endParaRPr>
          </a:p>
          <a:p>
            <a:pPr indent="0" lvl="0" marL="0" rtl="0" algn="just">
              <a:lnSpc>
                <a:spcPct val="115000"/>
              </a:lnSpc>
              <a:spcBef>
                <a:spcPts val="0"/>
              </a:spcBef>
              <a:spcAft>
                <a:spcPts val="0"/>
              </a:spcAft>
              <a:buNone/>
            </a:pPr>
            <a:r>
              <a:rPr lang="en-US" sz="2400">
                <a:solidFill>
                  <a:srgbClr val="000000"/>
                </a:solidFill>
              </a:rPr>
              <a:t>		</a:t>
            </a:r>
            <a:endParaRPr sz="2400">
              <a:solidFill>
                <a:srgbClr val="000000"/>
              </a:solidFill>
            </a:endParaRPr>
          </a:p>
          <a:p>
            <a:pPr indent="0" lvl="0" marL="0" rtl="0" algn="just">
              <a:lnSpc>
                <a:spcPct val="115000"/>
              </a:lnSpc>
              <a:spcBef>
                <a:spcPts val="0"/>
              </a:spcBef>
              <a:spcAft>
                <a:spcPts val="0"/>
              </a:spcAft>
              <a:buNone/>
            </a:pPr>
            <a:r>
              <a:rPr lang="en-US" sz="2400">
                <a:solidFill>
                  <a:srgbClr val="000000"/>
                </a:solidFill>
              </a:rPr>
              <a:t>	2. Choose </a:t>
            </a:r>
            <a:r>
              <a:rPr b="1" i="1" lang="en-US" sz="2400">
                <a:solidFill>
                  <a:srgbClr val="000000"/>
                </a:solidFill>
              </a:rPr>
              <a:t>theta</a:t>
            </a:r>
            <a:r>
              <a:rPr lang="en-US" sz="2400">
                <a:solidFill>
                  <a:srgbClr val="000000"/>
                </a:solidFill>
              </a:rPr>
              <a:t> that </a:t>
            </a:r>
            <a:r>
              <a:rPr lang="en-US" sz="2400" u="sng">
                <a:solidFill>
                  <a:srgbClr val="000000"/>
                </a:solidFill>
              </a:rPr>
              <a:t>maximizes</a:t>
            </a:r>
            <a:r>
              <a:rPr lang="en-US" sz="2400">
                <a:solidFill>
                  <a:srgbClr val="000000"/>
                </a:solidFill>
              </a:rPr>
              <a:t> some “utility” over the </a:t>
            </a:r>
            <a:endParaRPr sz="2400">
              <a:solidFill>
                <a:srgbClr val="000000"/>
              </a:solidFill>
            </a:endParaRPr>
          </a:p>
          <a:p>
            <a:pPr indent="457200" lvl="0" marL="457200" rtl="0" algn="just">
              <a:lnSpc>
                <a:spcPct val="115000"/>
              </a:lnSpc>
              <a:spcBef>
                <a:spcPts val="0"/>
              </a:spcBef>
              <a:spcAft>
                <a:spcPts val="0"/>
              </a:spcAft>
              <a:buNone/>
            </a:pPr>
            <a:r>
              <a:rPr lang="en-US" sz="2400">
                <a:solidFill>
                  <a:srgbClr val="000000"/>
                </a:solidFill>
              </a:rPr>
              <a:t>current belief</a:t>
            </a:r>
            <a:endParaRPr sz="2400">
              <a:solidFill>
                <a:srgbClr val="000000"/>
              </a:solidFill>
            </a:endParaRPr>
          </a:p>
          <a:p>
            <a:pPr indent="457200" lvl="0" marL="457200" rtl="0" algn="just">
              <a:lnSpc>
                <a:spcPct val="115000"/>
              </a:lnSpc>
              <a:spcBef>
                <a:spcPts val="0"/>
              </a:spcBef>
              <a:spcAft>
                <a:spcPts val="0"/>
              </a:spcAft>
              <a:buNone/>
            </a:pPr>
            <a:r>
              <a:t/>
            </a:r>
            <a:endParaRPr sz="2400">
              <a:solidFill>
                <a:srgbClr val="000000"/>
              </a:solidFill>
            </a:endParaRPr>
          </a:p>
          <a:p>
            <a:pPr indent="0" lvl="0" marL="0" rtl="0" algn="just">
              <a:lnSpc>
                <a:spcPct val="115000"/>
              </a:lnSpc>
              <a:spcBef>
                <a:spcPts val="0"/>
              </a:spcBef>
              <a:spcAft>
                <a:spcPts val="0"/>
              </a:spcAft>
              <a:buClr>
                <a:schemeClr val="dk1"/>
              </a:buClr>
              <a:buSzPts val="1100"/>
              <a:buFont typeface="Arial"/>
              <a:buNone/>
            </a:pPr>
            <a:r>
              <a:rPr lang="en-US" sz="2400">
                <a:solidFill>
                  <a:srgbClr val="000000"/>
                </a:solidFill>
              </a:rPr>
              <a:t>	3. Evaluate performance of learner </a:t>
            </a:r>
            <a:r>
              <a:rPr b="1" i="1" lang="en-US" sz="2400">
                <a:solidFill>
                  <a:srgbClr val="000000"/>
                </a:solidFill>
              </a:rPr>
              <a:t>f</a:t>
            </a:r>
            <a:r>
              <a:rPr lang="en-US" sz="2400">
                <a:solidFill>
                  <a:srgbClr val="000000"/>
                </a:solidFill>
              </a:rPr>
              <a:t> with</a:t>
            </a:r>
            <a:endParaRPr sz="2400">
              <a:solidFill>
                <a:srgbClr val="000000"/>
              </a:solidFill>
            </a:endParaRPr>
          </a:p>
          <a:p>
            <a:pPr indent="0" lvl="0" marL="0" rtl="0" algn="just">
              <a:lnSpc>
                <a:spcPct val="115000"/>
              </a:lnSpc>
              <a:spcBef>
                <a:spcPts val="0"/>
              </a:spcBef>
              <a:spcAft>
                <a:spcPts val="0"/>
              </a:spcAft>
              <a:buClr>
                <a:schemeClr val="dk1"/>
              </a:buClr>
              <a:buSzPts val="1100"/>
              <a:buFont typeface="Arial"/>
              <a:buNone/>
            </a:pPr>
            <a:r>
              <a:rPr lang="en-US" sz="2400">
                <a:solidFill>
                  <a:srgbClr val="000000"/>
                </a:solidFill>
              </a:rPr>
              <a:t>		parameter </a:t>
            </a:r>
            <a:r>
              <a:rPr b="1" i="1" lang="en-US" sz="2400">
                <a:solidFill>
                  <a:srgbClr val="000000"/>
                </a:solidFill>
              </a:rPr>
              <a:t>theta</a:t>
            </a:r>
            <a:r>
              <a:rPr i="1" lang="en-US" sz="2400">
                <a:solidFill>
                  <a:srgbClr val="000000"/>
                </a:solidFill>
              </a:rPr>
              <a:t>. </a:t>
            </a:r>
            <a:endParaRPr sz="2400">
              <a:solidFill>
                <a:srgbClr val="000000"/>
              </a:solidFill>
            </a:endParaRPr>
          </a:p>
          <a:p>
            <a:pPr indent="0" lvl="0" marL="0" rtl="0" algn="just">
              <a:lnSpc>
                <a:spcPct val="115000"/>
              </a:lnSpc>
              <a:spcBef>
                <a:spcPts val="0"/>
              </a:spcBef>
              <a:spcAft>
                <a:spcPts val="0"/>
              </a:spcAft>
              <a:buNone/>
            </a:pPr>
            <a:r>
              <a:t/>
            </a:r>
            <a:endParaRPr>
              <a:solidFill>
                <a:srgbClr val="000000"/>
              </a:solidFill>
            </a:endParaRPr>
          </a:p>
        </p:txBody>
      </p:sp>
      <p:sp>
        <p:nvSpPr>
          <p:cNvPr id="247" name="Shape 247"/>
          <p:cNvSpPr txBox="1"/>
          <p:nvPr>
            <p:ph type="title"/>
          </p:nvPr>
        </p:nvSpPr>
        <p:spPr>
          <a:xfrm>
            <a:off x="467202" y="437444"/>
            <a:ext cx="7237500" cy="980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solidFill>
                  <a:schemeClr val="dk1"/>
                </a:solidFill>
              </a:rPr>
              <a:t>Algorithm (Bayesian Opt.)</a:t>
            </a:r>
            <a:endParaRPr/>
          </a:p>
        </p:txBody>
      </p:sp>
      <p:sp>
        <p:nvSpPr>
          <p:cNvPr id="248" name="Shape 24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US"/>
              <a:t>‹#›</a:t>
            </a:fld>
            <a:endParaRPr/>
          </a:p>
        </p:txBody>
      </p:sp>
      <p:pic>
        <p:nvPicPr>
          <p:cNvPr id="249" name="Shape 249"/>
          <p:cNvPicPr preferRelativeResize="0"/>
          <p:nvPr/>
        </p:nvPicPr>
        <p:blipFill>
          <a:blip r:embed="rId3">
            <a:alphaModFix/>
          </a:blip>
          <a:stretch>
            <a:fillRect/>
          </a:stretch>
        </p:blipFill>
        <p:spPr>
          <a:xfrm>
            <a:off x="3419475" y="5457300"/>
            <a:ext cx="2305050" cy="495300"/>
          </a:xfrm>
          <a:prstGeom prst="rect">
            <a:avLst/>
          </a:prstGeom>
          <a:noFill/>
          <a:ln>
            <a:noFill/>
          </a:ln>
        </p:spPr>
      </p:pic>
      <p:pic>
        <p:nvPicPr>
          <p:cNvPr id="250" name="Shape 250"/>
          <p:cNvPicPr preferRelativeResize="0"/>
          <p:nvPr/>
        </p:nvPicPr>
        <p:blipFill>
          <a:blip r:embed="rId4">
            <a:alphaModFix/>
          </a:blip>
          <a:stretch>
            <a:fillRect/>
          </a:stretch>
        </p:blipFill>
        <p:spPr>
          <a:xfrm>
            <a:off x="4110425" y="4119075"/>
            <a:ext cx="908950" cy="432825"/>
          </a:xfrm>
          <a:prstGeom prst="rect">
            <a:avLst/>
          </a:prstGeom>
          <a:noFill/>
          <a:ln>
            <a:noFill/>
          </a:ln>
        </p:spPr>
      </p:pic>
      <p:pic>
        <p:nvPicPr>
          <p:cNvPr id="251" name="Shape 251"/>
          <p:cNvPicPr preferRelativeResize="0"/>
          <p:nvPr/>
        </p:nvPicPr>
        <p:blipFill>
          <a:blip r:embed="rId5">
            <a:alphaModFix/>
          </a:blip>
          <a:stretch>
            <a:fillRect/>
          </a:stretch>
        </p:blipFill>
        <p:spPr>
          <a:xfrm>
            <a:off x="4117517" y="3008625"/>
            <a:ext cx="908950" cy="4039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